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B52"/>
    <a:srgbClr val="143F77"/>
    <a:srgbClr val="416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2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6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9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5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3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9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0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CC1E-24B8-4D4F-BE7F-4924639114CC}" type="datetimeFigureOut">
              <a:rPr lang="it-IT" smtClean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0998-9322-44AB-A56B-BD7E088A65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799A3EA-66CA-47CB-BBFD-87BCFBA8B1A3}"/>
              </a:ext>
            </a:extLst>
          </p:cNvPr>
          <p:cNvSpPr/>
          <p:nvPr/>
        </p:nvSpPr>
        <p:spPr>
          <a:xfrm>
            <a:off x="-11723" y="1770185"/>
            <a:ext cx="6881446" cy="6353907"/>
          </a:xfrm>
          <a:custGeom>
            <a:avLst/>
            <a:gdLst>
              <a:gd name="connsiteX0" fmla="*/ 0 w 6881446"/>
              <a:gd name="connsiteY0" fmla="*/ 35169 h 6353907"/>
              <a:gd name="connsiteX1" fmla="*/ 6881446 w 6881446"/>
              <a:gd name="connsiteY1" fmla="*/ 0 h 6353907"/>
              <a:gd name="connsiteX2" fmla="*/ 6869723 w 6881446"/>
              <a:gd name="connsiteY2" fmla="*/ 2157046 h 6353907"/>
              <a:gd name="connsiteX3" fmla="*/ 11723 w 6881446"/>
              <a:gd name="connsiteY3" fmla="*/ 6353907 h 6353907"/>
              <a:gd name="connsiteX4" fmla="*/ 0 w 6881446"/>
              <a:gd name="connsiteY4" fmla="*/ 35169 h 635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6353907">
                <a:moveTo>
                  <a:pt x="0" y="35169"/>
                </a:moveTo>
                <a:lnTo>
                  <a:pt x="6881446" y="0"/>
                </a:lnTo>
                <a:cubicBezTo>
                  <a:pt x="6877538" y="719015"/>
                  <a:pt x="6873631" y="1438031"/>
                  <a:pt x="6869723" y="2157046"/>
                </a:cubicBezTo>
                <a:lnTo>
                  <a:pt x="11723" y="6353907"/>
                </a:lnTo>
                <a:cubicBezTo>
                  <a:pt x="7815" y="4247661"/>
                  <a:pt x="3908" y="2141415"/>
                  <a:pt x="0" y="35169"/>
                </a:cubicBezTo>
                <a:close/>
              </a:path>
            </a:pathLst>
          </a:custGeom>
          <a:solidFill>
            <a:srgbClr val="14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E44025-37A6-4403-8D17-E583096D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0" y="222504"/>
            <a:ext cx="1646448" cy="1060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41F7-1357-49DE-8EAE-5D9D236CBC9C}"/>
              </a:ext>
            </a:extLst>
          </p:cNvPr>
          <p:cNvSpPr txBox="1"/>
          <p:nvPr/>
        </p:nvSpPr>
        <p:spPr>
          <a:xfrm>
            <a:off x="204327" y="1900151"/>
            <a:ext cx="630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 Cliente,</a:t>
            </a:r>
          </a:p>
          <a:p>
            <a:pPr algn="just"/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osservanza degli obblighi di etichettatura ambientale (ex art. 219, comma 5,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152/2006) volti a migliorare la gestione dei rifiuti, inquadrando il «QR code» potrai conoscere le informazioni relative alla composizione di ogni componente dell’imballaggio separabile manualmente e le indicazioni per 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smaltimento: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6D37EBF-620D-49CF-B8E9-CE7AA54B006C}"/>
              </a:ext>
            </a:extLst>
          </p:cNvPr>
          <p:cNvSpPr/>
          <p:nvPr/>
        </p:nvSpPr>
        <p:spPr>
          <a:xfrm>
            <a:off x="3428997" y="4286797"/>
            <a:ext cx="2556000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Spazio </a:t>
            </a:r>
            <a:r>
              <a:rPr lang="it-IT" dirty="0" err="1">
                <a:solidFill>
                  <a:schemeClr val="tx1"/>
                </a:solidFill>
              </a:rPr>
              <a:t>QRcode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B18F6D-1E66-4928-B342-DE66EAD530E0}"/>
              </a:ext>
            </a:extLst>
          </p:cNvPr>
          <p:cNvSpPr/>
          <p:nvPr/>
        </p:nvSpPr>
        <p:spPr>
          <a:xfrm>
            <a:off x="0" y="8124092"/>
            <a:ext cx="6858000" cy="1019908"/>
          </a:xfrm>
          <a:prstGeom prst="rect">
            <a:avLst/>
          </a:prstGeom>
          <a:solidFill>
            <a:srgbClr val="DF0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7908A9-D287-4D38-A4E7-ABA28CDA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31781" r="25560" b="33784"/>
          <a:stretch/>
        </p:blipFill>
        <p:spPr>
          <a:xfrm>
            <a:off x="2391579" y="6964205"/>
            <a:ext cx="2074835" cy="216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0E14105-3F7C-4E4E-8BAF-CB78641B43D5}"/>
              </a:ext>
            </a:extLst>
          </p:cNvPr>
          <p:cNvSpPr/>
          <p:nvPr/>
        </p:nvSpPr>
        <p:spPr>
          <a:xfrm>
            <a:off x="4706997" y="157034"/>
            <a:ext cx="1876301" cy="112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Logo Azienda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174855-145E-4BB3-8EDE-C9A2C9FA86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30194" r="32043" b="28241"/>
          <a:stretch/>
        </p:blipFill>
        <p:spPr>
          <a:xfrm>
            <a:off x="574062" y="4216249"/>
            <a:ext cx="2414650" cy="34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799A3EA-66CA-47CB-BBFD-87BCFBA8B1A3}"/>
              </a:ext>
            </a:extLst>
          </p:cNvPr>
          <p:cNvSpPr/>
          <p:nvPr/>
        </p:nvSpPr>
        <p:spPr>
          <a:xfrm>
            <a:off x="0" y="1354225"/>
            <a:ext cx="6881446" cy="6353907"/>
          </a:xfrm>
          <a:custGeom>
            <a:avLst/>
            <a:gdLst>
              <a:gd name="connsiteX0" fmla="*/ 0 w 6881446"/>
              <a:gd name="connsiteY0" fmla="*/ 35169 h 6353907"/>
              <a:gd name="connsiteX1" fmla="*/ 6881446 w 6881446"/>
              <a:gd name="connsiteY1" fmla="*/ 0 h 6353907"/>
              <a:gd name="connsiteX2" fmla="*/ 6869723 w 6881446"/>
              <a:gd name="connsiteY2" fmla="*/ 2157046 h 6353907"/>
              <a:gd name="connsiteX3" fmla="*/ 11723 w 6881446"/>
              <a:gd name="connsiteY3" fmla="*/ 6353907 h 6353907"/>
              <a:gd name="connsiteX4" fmla="*/ 0 w 6881446"/>
              <a:gd name="connsiteY4" fmla="*/ 35169 h 635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6353907">
                <a:moveTo>
                  <a:pt x="0" y="35169"/>
                </a:moveTo>
                <a:lnTo>
                  <a:pt x="6881446" y="0"/>
                </a:lnTo>
                <a:cubicBezTo>
                  <a:pt x="6877538" y="719015"/>
                  <a:pt x="6873631" y="1438031"/>
                  <a:pt x="6869723" y="2157046"/>
                </a:cubicBezTo>
                <a:lnTo>
                  <a:pt x="11723" y="6353907"/>
                </a:lnTo>
                <a:cubicBezTo>
                  <a:pt x="7815" y="4247661"/>
                  <a:pt x="3908" y="2141415"/>
                  <a:pt x="0" y="35169"/>
                </a:cubicBezTo>
                <a:close/>
              </a:path>
            </a:pathLst>
          </a:custGeom>
          <a:solidFill>
            <a:srgbClr val="14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F9BBEDA-358E-4CF5-A8BD-A31B78710C77}"/>
              </a:ext>
            </a:extLst>
          </p:cNvPr>
          <p:cNvSpPr/>
          <p:nvPr/>
        </p:nvSpPr>
        <p:spPr>
          <a:xfrm>
            <a:off x="189201" y="6910147"/>
            <a:ext cx="1692000" cy="16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E44025-37A6-4403-8D17-E583096D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0" y="222504"/>
            <a:ext cx="1646448" cy="10604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41F7-1357-49DE-8EAE-5D9D236CBC9C}"/>
              </a:ext>
            </a:extLst>
          </p:cNvPr>
          <p:cNvSpPr txBox="1"/>
          <p:nvPr/>
        </p:nvSpPr>
        <p:spPr>
          <a:xfrm>
            <a:off x="274696" y="1466591"/>
            <a:ext cx="630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 Cliente,</a:t>
            </a:r>
          </a:p>
          <a:p>
            <a:pPr algn="just"/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osservanza degli obblighi di etichettatura ambientale (ex art. 219, comma 5, </a:t>
            </a:r>
            <a:r>
              <a:rPr lang="it-IT" sz="15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152/2006) volti a migliorare la gestione dei rifiuti, si comunica che le componenti dell’imballaggio fornito </a:t>
            </a:r>
            <a:r>
              <a:rPr lang="it-IT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cosi identificate</a:t>
            </a:r>
            <a:r>
              <a:rPr lang="it-IT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BB18F6D-1E66-4928-B342-DE66EAD530E0}"/>
              </a:ext>
            </a:extLst>
          </p:cNvPr>
          <p:cNvSpPr/>
          <p:nvPr/>
        </p:nvSpPr>
        <p:spPr>
          <a:xfrm>
            <a:off x="0" y="8124092"/>
            <a:ext cx="6858000" cy="1019908"/>
          </a:xfrm>
          <a:prstGeom prst="rect">
            <a:avLst/>
          </a:prstGeom>
          <a:solidFill>
            <a:srgbClr val="DF0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7908A9-D287-4D38-A4E7-ABA28CDA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31781" r="25560" b="33784"/>
          <a:stretch/>
        </p:blipFill>
        <p:spPr>
          <a:xfrm>
            <a:off x="4556086" y="7043271"/>
            <a:ext cx="2074835" cy="216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0E14105-3F7C-4E4E-8BAF-CB78641B43D5}"/>
              </a:ext>
            </a:extLst>
          </p:cNvPr>
          <p:cNvSpPr/>
          <p:nvPr/>
        </p:nvSpPr>
        <p:spPr>
          <a:xfrm>
            <a:off x="4706997" y="157034"/>
            <a:ext cx="1876301" cy="1125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Logo Azienda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408DC2C-89F6-411B-95A3-64714FA8F3F3}"/>
              </a:ext>
            </a:extLst>
          </p:cNvPr>
          <p:cNvSpPr/>
          <p:nvPr/>
        </p:nvSpPr>
        <p:spPr>
          <a:xfrm>
            <a:off x="-4396" y="2622273"/>
            <a:ext cx="6881446" cy="112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3C299C-5147-486E-B88E-6C010AB849FB}"/>
              </a:ext>
            </a:extLst>
          </p:cNvPr>
          <p:cNvSpPr txBox="1"/>
          <p:nvPr/>
        </p:nvSpPr>
        <p:spPr>
          <a:xfrm>
            <a:off x="382520" y="2696743"/>
            <a:ext cx="627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(TIPOLOGIA DI IMBALLAGGIO, AD ES. SCATOLA, PIROTTINO)</a:t>
            </a:r>
            <a:endParaRPr lang="it-IT" sz="12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52FF414-B2B0-4D75-8147-C20E30B5DE14}"/>
              </a:ext>
            </a:extLst>
          </p:cNvPr>
          <p:cNvSpPr/>
          <p:nvPr/>
        </p:nvSpPr>
        <p:spPr>
          <a:xfrm>
            <a:off x="4396" y="3847823"/>
            <a:ext cx="6881446" cy="128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0D5214-453B-483B-9EEB-11A6961E3D30}"/>
              </a:ext>
            </a:extLst>
          </p:cNvPr>
          <p:cNvSpPr txBox="1"/>
          <p:nvPr/>
        </p:nvSpPr>
        <p:spPr>
          <a:xfrm>
            <a:off x="395213" y="3962136"/>
            <a:ext cx="627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(CODIFICA ALFANUMERICA IDENTIFICATIVA DEL MATERIALE DI COMPOSIZIONE </a:t>
            </a:r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FORNITA DAL PRODUTTORE)</a:t>
            </a: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4310310-88C8-4377-A3C4-0D088CACCD63}"/>
              </a:ext>
            </a:extLst>
          </p:cNvPr>
          <p:cNvSpPr/>
          <p:nvPr/>
        </p:nvSpPr>
        <p:spPr>
          <a:xfrm>
            <a:off x="4396" y="5251472"/>
            <a:ext cx="6881446" cy="12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201E1C-8465-42A6-A259-B2FA531E78F8}"/>
              </a:ext>
            </a:extLst>
          </p:cNvPr>
          <p:cNvSpPr txBox="1"/>
          <p:nvPr/>
        </p:nvSpPr>
        <p:spPr>
          <a:xfrm>
            <a:off x="395213" y="5522153"/>
            <a:ext cx="627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…………………………………………………………………………………………….………………………………………………….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/>
              <a:t>………………………………………………………………………………………………………………………………………………..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endParaRPr lang="it-IT" sz="1200" dirty="0"/>
          </a:p>
          <a:p>
            <a:pPr algn="ctr"/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(FAMIGLIA DI MATERIALE A CUI APPARTIENE L’IMBALLAGGIO (AD, ESEMPIO CARTA, VETRO)</a:t>
            </a:r>
            <a:r>
              <a:rPr lang="it-IT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A4CF41-68BA-4A74-9CC0-60FAA41B45E2}"/>
              </a:ext>
            </a:extLst>
          </p:cNvPr>
          <p:cNvSpPr txBox="1"/>
          <p:nvPr/>
        </p:nvSpPr>
        <p:spPr>
          <a:xfrm>
            <a:off x="44995" y="7137708"/>
            <a:ext cx="19994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CHIEDI AL COMUNE INFORMAZIONI SULLE CORRETTE MODALITA’ DI SMALTIMENTO DELL’IMBALLAGGIO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A2CE8E-899A-4EAC-9443-C64B316FCA87}"/>
              </a:ext>
            </a:extLst>
          </p:cNvPr>
          <p:cNvSpPr txBox="1"/>
          <p:nvPr/>
        </p:nvSpPr>
        <p:spPr>
          <a:xfrm>
            <a:off x="288035" y="8303988"/>
            <a:ext cx="417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INFORMAZIONI NECESSARIE</a:t>
            </a:r>
          </a:p>
          <a:p>
            <a:r>
              <a:rPr lang="it-IT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2572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176</Words>
  <Application>Microsoft Office PowerPoint</Application>
  <PresentationFormat>Presentazione su schermo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Luca Odorici</cp:lastModifiedBy>
  <cp:revision>14</cp:revision>
  <dcterms:created xsi:type="dcterms:W3CDTF">2021-12-17T11:58:05Z</dcterms:created>
  <dcterms:modified xsi:type="dcterms:W3CDTF">2021-12-21T14:37:11Z</dcterms:modified>
</cp:coreProperties>
</file>