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A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B42-56FA-46E5-9487-6C73C69BC00D}" type="datetimeFigureOut">
              <a:rPr lang="it-IT" smtClean="0"/>
              <a:t>11/08/2021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7032-EDA4-48F9-A710-542828B51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1550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B42-56FA-46E5-9487-6C73C69BC00D}" type="datetimeFigureOut">
              <a:rPr lang="it-IT" smtClean="0"/>
              <a:t>11/08/2021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7032-EDA4-48F9-A710-542828B51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6224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B42-56FA-46E5-9487-6C73C69BC00D}" type="datetimeFigureOut">
              <a:rPr lang="it-IT" smtClean="0"/>
              <a:t>11/08/2021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7032-EDA4-48F9-A710-542828B51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199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B42-56FA-46E5-9487-6C73C69BC00D}" type="datetimeFigureOut">
              <a:rPr lang="it-IT" smtClean="0"/>
              <a:t>11/08/2021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7032-EDA4-48F9-A710-542828B51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163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B42-56FA-46E5-9487-6C73C69BC00D}" type="datetimeFigureOut">
              <a:rPr lang="it-IT" smtClean="0"/>
              <a:t>11/08/2021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7032-EDA4-48F9-A710-542828B51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106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B42-56FA-46E5-9487-6C73C69BC00D}" type="datetimeFigureOut">
              <a:rPr lang="it-IT" smtClean="0"/>
              <a:t>11/08/2021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7032-EDA4-48F9-A710-542828B51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4135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B42-56FA-46E5-9487-6C73C69BC00D}" type="datetimeFigureOut">
              <a:rPr lang="it-IT" smtClean="0"/>
              <a:t>11/08/2021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7032-EDA4-48F9-A710-542828B51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55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B42-56FA-46E5-9487-6C73C69BC00D}" type="datetimeFigureOut">
              <a:rPr lang="it-IT" smtClean="0"/>
              <a:t>11/08/2021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7032-EDA4-48F9-A710-542828B51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3554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B42-56FA-46E5-9487-6C73C69BC00D}" type="datetimeFigureOut">
              <a:rPr lang="it-IT" smtClean="0"/>
              <a:t>11/08/2021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7032-EDA4-48F9-A710-542828B51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4173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B42-56FA-46E5-9487-6C73C69BC00D}" type="datetimeFigureOut">
              <a:rPr lang="it-IT" smtClean="0"/>
              <a:t>11/08/2021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7032-EDA4-48F9-A710-542828B51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000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B42-56FA-46E5-9487-6C73C69BC00D}" type="datetimeFigureOut">
              <a:rPr lang="it-IT" smtClean="0"/>
              <a:t>11/08/2021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7032-EDA4-48F9-A710-542828B51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717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07B42-56FA-46E5-9487-6C73C69BC00D}" type="datetimeFigureOut">
              <a:rPr lang="it-IT" smtClean="0"/>
              <a:t>11/08/2021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F7032-EDA4-48F9-A710-542828B51F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1325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65B8D74-8F93-4BCC-AE19-D1360FB8B33D}"/>
              </a:ext>
            </a:extLst>
          </p:cNvPr>
          <p:cNvSpPr/>
          <p:nvPr/>
        </p:nvSpPr>
        <p:spPr>
          <a:xfrm>
            <a:off x="-7651" y="2902591"/>
            <a:ext cx="9151651" cy="2849443"/>
          </a:xfrm>
          <a:prstGeom prst="rect">
            <a:avLst/>
          </a:prstGeom>
          <a:solidFill>
            <a:srgbClr val="133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CB60339-8329-4895-BDEF-0CBD38B30AE1}"/>
              </a:ext>
            </a:extLst>
          </p:cNvPr>
          <p:cNvSpPr/>
          <p:nvPr/>
        </p:nvSpPr>
        <p:spPr>
          <a:xfrm>
            <a:off x="-7649" y="5752035"/>
            <a:ext cx="9151649" cy="1105966"/>
          </a:xfrm>
          <a:prstGeom prst="rect">
            <a:avLst/>
          </a:prstGeom>
          <a:solidFill>
            <a:srgbClr val="D60A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3A9F01C8-7C96-43E5-A313-02605E67C5CF}"/>
              </a:ext>
            </a:extLst>
          </p:cNvPr>
          <p:cNvSpPr txBox="1">
            <a:spLocks/>
          </p:cNvSpPr>
          <p:nvPr/>
        </p:nvSpPr>
        <p:spPr>
          <a:xfrm>
            <a:off x="568711" y="347998"/>
            <a:ext cx="8006576" cy="2313454"/>
          </a:xfrm>
          <a:prstGeom prst="rect">
            <a:avLst/>
          </a:prstGeom>
        </p:spPr>
        <p:txBody>
          <a:bodyPr vert="horz" wrap="square" lIns="0" tIns="7366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810">
              <a:lnSpc>
                <a:spcPct val="100000"/>
              </a:lnSpc>
              <a:spcBef>
                <a:spcPts val="580"/>
              </a:spcBef>
            </a:pPr>
            <a:endParaRPr lang="it-IT" sz="2800" i="1" spc="-240" dirty="0">
              <a:solidFill>
                <a:srgbClr val="D60A4E"/>
              </a:solidFill>
              <a:latin typeface="Open Sans" panose="020B0806030504020204" pitchFamily="34" charset="0"/>
              <a:ea typeface="Open Sans" panose="020B0806030504020204" pitchFamily="34" charset="0"/>
              <a:cs typeface="Open Sans" panose="020B0806030504020204" pitchFamily="34" charset="0"/>
            </a:endParaRPr>
          </a:p>
          <a:p>
            <a:pPr marL="3810">
              <a:lnSpc>
                <a:spcPct val="100000"/>
              </a:lnSpc>
              <a:spcBef>
                <a:spcPts val="580"/>
              </a:spcBef>
            </a:pPr>
            <a:r>
              <a:rPr lang="it-IT" sz="2500" i="1" spc="-240" dirty="0">
                <a:solidFill>
                  <a:srgbClr val="D60A4E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Ge</a:t>
            </a:r>
            <a:r>
              <a:rPr lang="it-IT" sz="2500" i="1" spc="-285" dirty="0">
                <a:solidFill>
                  <a:srgbClr val="D60A4E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n</a:t>
            </a:r>
            <a:r>
              <a:rPr lang="it-IT" sz="2500" i="1" spc="-215" dirty="0">
                <a:solidFill>
                  <a:srgbClr val="D60A4E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t</a:t>
            </a:r>
            <a:r>
              <a:rPr lang="it-IT" sz="2500" i="1" spc="-175" dirty="0">
                <a:solidFill>
                  <a:srgbClr val="D60A4E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il</a:t>
            </a:r>
            <a:r>
              <a:rPr lang="it-IT" sz="2500" i="1" spc="-85" dirty="0">
                <a:solidFill>
                  <a:srgbClr val="D60A4E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e</a:t>
            </a:r>
            <a:r>
              <a:rPr lang="it-IT" sz="2500" i="1" spc="-305" dirty="0">
                <a:solidFill>
                  <a:srgbClr val="D60A4E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 </a:t>
            </a:r>
            <a:r>
              <a:rPr lang="it-IT" sz="2500" i="1" spc="-229" dirty="0">
                <a:solidFill>
                  <a:srgbClr val="D60A4E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c</a:t>
            </a:r>
            <a:r>
              <a:rPr lang="it-IT" sz="2500" i="1" spc="-175" dirty="0">
                <a:solidFill>
                  <a:srgbClr val="D60A4E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li</a:t>
            </a:r>
            <a:r>
              <a:rPr lang="it-IT" sz="2500" i="1" spc="-240" dirty="0">
                <a:solidFill>
                  <a:srgbClr val="D60A4E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e</a:t>
            </a:r>
            <a:r>
              <a:rPr lang="it-IT" sz="2500" i="1" spc="-285" dirty="0">
                <a:solidFill>
                  <a:srgbClr val="D60A4E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n</a:t>
            </a:r>
            <a:r>
              <a:rPr lang="it-IT" sz="2500" i="1" spc="-215" dirty="0">
                <a:solidFill>
                  <a:srgbClr val="D60A4E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t</a:t>
            </a:r>
            <a:r>
              <a:rPr lang="it-IT" sz="2500" i="1" spc="-85" dirty="0">
                <a:solidFill>
                  <a:srgbClr val="D60A4E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e</a:t>
            </a:r>
          </a:p>
          <a:p>
            <a:pPr marL="3810">
              <a:lnSpc>
                <a:spcPct val="100000"/>
              </a:lnSpc>
              <a:spcBef>
                <a:spcPts val="480"/>
              </a:spcBef>
            </a:pPr>
            <a:r>
              <a:rPr lang="it-IT" sz="2500" spc="-105" dirty="0">
                <a:solidFill>
                  <a:srgbClr val="D60A4E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dal 6 agosto 2021 per accedere ai tavoli al chiuso</a:t>
            </a:r>
          </a:p>
          <a:p>
            <a:pPr marL="3810">
              <a:lnSpc>
                <a:spcPct val="100000"/>
              </a:lnSpc>
              <a:spcBef>
                <a:spcPts val="480"/>
              </a:spcBef>
            </a:pPr>
            <a:r>
              <a:rPr lang="it-IT" sz="2500" spc="-105" dirty="0">
                <a:solidFill>
                  <a:srgbClr val="D60A4E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di questo locale è necessario avere </a:t>
            </a:r>
          </a:p>
          <a:p>
            <a:pPr marL="3810">
              <a:lnSpc>
                <a:spcPct val="100000"/>
              </a:lnSpc>
              <a:spcBef>
                <a:spcPts val="480"/>
              </a:spcBef>
            </a:pPr>
            <a:r>
              <a:rPr lang="it-IT" sz="2500" spc="-105" dirty="0">
                <a:solidFill>
                  <a:srgbClr val="D60A4E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il </a:t>
            </a:r>
            <a:r>
              <a:rPr lang="it-IT" sz="2500" i="1" spc="-105" dirty="0">
                <a:solidFill>
                  <a:srgbClr val="D60A4E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green pass </a:t>
            </a:r>
            <a:endParaRPr lang="it-IT" sz="2500" i="1" spc="-210" dirty="0">
              <a:solidFill>
                <a:srgbClr val="D60A4E"/>
              </a:solidFill>
              <a:latin typeface="Open Sans" panose="020B0806030504020204" pitchFamily="34" charset="0"/>
              <a:ea typeface="Open Sans" panose="020B0806030504020204" pitchFamily="34" charset="0"/>
              <a:cs typeface="Open Sans" panose="020B0806030504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F33FC6E2-1A81-4822-B0E7-82ACBC4505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629" y="105443"/>
            <a:ext cx="1282046" cy="825725"/>
          </a:xfrm>
          <a:prstGeom prst="rect">
            <a:avLst/>
          </a:prstGeom>
        </p:spPr>
      </p:pic>
      <p:sp>
        <p:nvSpPr>
          <p:cNvPr id="10" name="object 6">
            <a:extLst>
              <a:ext uri="{FF2B5EF4-FFF2-40B4-BE49-F238E27FC236}">
                <a16:creationId xmlns:a16="http://schemas.microsoft.com/office/drawing/2014/main" id="{D71AB4D7-879C-4AC4-BF38-CC69FDC66FB7}"/>
              </a:ext>
            </a:extLst>
          </p:cNvPr>
          <p:cNvSpPr txBox="1"/>
          <p:nvPr/>
        </p:nvSpPr>
        <p:spPr>
          <a:xfrm>
            <a:off x="20480" y="3036143"/>
            <a:ext cx="9098353" cy="12567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975" indent="-168275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it-IT" sz="1600" b="1" spc="-5" dirty="0">
                <a:solidFill>
                  <a:srgbClr val="FFFFFF"/>
                </a:solidFill>
                <a:latin typeface="Open Sans"/>
                <a:cs typeface="Open Sans"/>
              </a:rPr>
              <a:t>M</a:t>
            </a:r>
            <a:r>
              <a:rPr sz="1600" b="1" spc="-5" dirty="0" err="1">
                <a:solidFill>
                  <a:srgbClr val="FFFFFF"/>
                </a:solidFill>
                <a:latin typeface="Open Sans"/>
                <a:cs typeface="Open Sans"/>
              </a:rPr>
              <a:t>ostra</a:t>
            </a:r>
            <a:r>
              <a:rPr sz="1600" b="1" spc="-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600" b="1" dirty="0">
                <a:solidFill>
                  <a:srgbClr val="FFFFFF"/>
                </a:solidFill>
                <a:latin typeface="Open Sans"/>
                <a:cs typeface="Open Sans"/>
              </a:rPr>
              <a:t>il </a:t>
            </a:r>
            <a:r>
              <a:rPr sz="1600" b="1" spc="-5" dirty="0">
                <a:solidFill>
                  <a:srgbClr val="FFFFFF"/>
                </a:solidFill>
                <a:latin typeface="Open Sans"/>
                <a:cs typeface="Open Sans"/>
              </a:rPr>
              <a:t>QR</a:t>
            </a:r>
            <a:r>
              <a:rPr sz="1600" b="1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Open Sans"/>
                <a:cs typeface="Open Sans"/>
              </a:rPr>
              <a:t>Code</a:t>
            </a:r>
            <a:r>
              <a:rPr lang="it-IT" sz="1600" b="1" spc="-5" dirty="0">
                <a:solidFill>
                  <a:srgbClr val="FFFFFF"/>
                </a:solidFill>
                <a:latin typeface="Open Sans"/>
                <a:cs typeface="Open Sans"/>
              </a:rPr>
              <a:t> digitale o cartaceo</a:t>
            </a:r>
            <a:r>
              <a:rPr sz="1600" b="1" spc="-5" dirty="0">
                <a:solidFill>
                  <a:srgbClr val="FFFFFF"/>
                </a:solidFill>
                <a:latin typeface="Open Sans"/>
                <a:cs typeface="Open Sans"/>
              </a:rPr>
              <a:t> apposto sulla tua</a:t>
            </a:r>
            <a:r>
              <a:rPr sz="1600" b="1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600" b="1" spc="-5" dirty="0" err="1">
                <a:solidFill>
                  <a:srgbClr val="FFFFFF"/>
                </a:solidFill>
                <a:latin typeface="Open Sans"/>
                <a:cs typeface="Open Sans"/>
              </a:rPr>
              <a:t>certificazione</a:t>
            </a:r>
            <a:r>
              <a:rPr sz="1600" b="1" spc="-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600" b="1" spc="-5" dirty="0" err="1">
                <a:solidFill>
                  <a:srgbClr val="FFFFFF"/>
                </a:solidFill>
                <a:latin typeface="Open Sans"/>
                <a:cs typeface="Open Sans"/>
              </a:rPr>
              <a:t>verde</a:t>
            </a:r>
            <a:r>
              <a:rPr lang="it-IT" sz="1600" b="1" spc="-5" dirty="0">
                <a:solidFill>
                  <a:srgbClr val="FFFFFF"/>
                </a:solidFill>
                <a:latin typeface="Open Sans"/>
                <a:cs typeface="Open Sans"/>
              </a:rPr>
              <a:t>*</a:t>
            </a:r>
            <a:r>
              <a:rPr sz="1600" b="1" spc="-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endParaRPr lang="it-IT" sz="1600" dirty="0">
              <a:latin typeface="Open Sans"/>
              <a:cs typeface="Open Sans"/>
            </a:endParaRPr>
          </a:p>
          <a:p>
            <a:pPr marL="457200" indent="-457200">
              <a:lnSpc>
                <a:spcPct val="100000"/>
              </a:lnSpc>
              <a:spcBef>
                <a:spcPts val="20"/>
              </a:spcBef>
              <a:buFont typeface="Arial" panose="020B0604020202020204" pitchFamily="34" charset="0"/>
              <a:buChar char="•"/>
            </a:pPr>
            <a:endParaRPr lang="it-IT" sz="1600" dirty="0">
              <a:latin typeface="Open Sans"/>
              <a:cs typeface="Open Sans"/>
            </a:endParaRPr>
          </a:p>
          <a:p>
            <a:pPr marL="180975" indent="-16827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1600" b="1" spc="-5" dirty="0">
                <a:solidFill>
                  <a:srgbClr val="FFFFFF"/>
                </a:solidFill>
                <a:latin typeface="Open Sans"/>
                <a:cs typeface="Open Sans"/>
              </a:rPr>
              <a:t>La validità della certificazione sarà</a:t>
            </a:r>
            <a:r>
              <a:rPr sz="1600" b="1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Open Sans"/>
                <a:cs typeface="Open Sans"/>
              </a:rPr>
              <a:t>comprovata tramite l’App “</a:t>
            </a:r>
            <a:r>
              <a:rPr sz="1600" b="1" spc="-5" dirty="0" err="1">
                <a:solidFill>
                  <a:srgbClr val="FFFFFF"/>
                </a:solidFill>
                <a:latin typeface="Open Sans"/>
                <a:cs typeface="Open Sans"/>
              </a:rPr>
              <a:t>Verifica</a:t>
            </a:r>
            <a:r>
              <a:rPr lang="it-IT" sz="1600" b="1" spc="-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Open Sans"/>
                <a:cs typeface="Open Sans"/>
              </a:rPr>
              <a:t>C19”</a:t>
            </a:r>
            <a:endParaRPr sz="1600" dirty="0">
              <a:latin typeface="Open Sans"/>
              <a:cs typeface="Open Sans"/>
            </a:endParaRPr>
          </a:p>
          <a:p>
            <a:pPr marL="457200" indent="-457200">
              <a:lnSpc>
                <a:spcPct val="100000"/>
              </a:lnSpc>
              <a:spcBef>
                <a:spcPts val="50"/>
              </a:spcBef>
              <a:buFont typeface="Arial" panose="020B0604020202020204" pitchFamily="34" charset="0"/>
              <a:buChar char="•"/>
            </a:pPr>
            <a:endParaRPr sz="1600" dirty="0">
              <a:latin typeface="Open Sans"/>
              <a:cs typeface="Open Sans"/>
            </a:endParaRPr>
          </a:p>
          <a:p>
            <a:pPr marL="180975" indent="-16827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1600" b="1" spc="-5" dirty="0">
                <a:solidFill>
                  <a:srgbClr val="FFFFFF"/>
                </a:solidFill>
                <a:latin typeface="Open Sans"/>
                <a:cs typeface="Open Sans"/>
              </a:rPr>
              <a:t>Nell'attesa, ricorda di</a:t>
            </a:r>
            <a:r>
              <a:rPr sz="1600" b="1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Open Sans"/>
                <a:cs typeface="Open Sans"/>
              </a:rPr>
              <a:t>mantenere sempre </a:t>
            </a:r>
            <a:r>
              <a:rPr sz="1600" b="1" dirty="0">
                <a:solidFill>
                  <a:srgbClr val="FFFFFF"/>
                </a:solidFill>
                <a:latin typeface="Open Sans"/>
                <a:cs typeface="Open Sans"/>
              </a:rPr>
              <a:t>il</a:t>
            </a:r>
            <a:r>
              <a:rPr sz="1600" b="1" spc="-5" dirty="0">
                <a:solidFill>
                  <a:srgbClr val="FFFFFF"/>
                </a:solidFill>
                <a:latin typeface="Open Sans"/>
                <a:cs typeface="Open Sans"/>
              </a:rPr>
              <a:t> distanziamento interpersonale di</a:t>
            </a:r>
            <a:r>
              <a:rPr sz="1600" b="1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Open Sans"/>
                <a:cs typeface="Open Sans"/>
              </a:rPr>
              <a:t>un metro</a:t>
            </a:r>
            <a:endParaRPr sz="1600" dirty="0">
              <a:latin typeface="Open Sans"/>
              <a:cs typeface="Open Sans"/>
            </a:endParaRPr>
          </a:p>
        </p:txBody>
      </p:sp>
      <p:sp>
        <p:nvSpPr>
          <p:cNvPr id="11" name="object 7">
            <a:extLst>
              <a:ext uri="{FF2B5EF4-FFF2-40B4-BE49-F238E27FC236}">
                <a16:creationId xmlns:a16="http://schemas.microsoft.com/office/drawing/2014/main" id="{FD221931-0259-4D85-A4BD-94C51E0A8E43}"/>
              </a:ext>
            </a:extLst>
          </p:cNvPr>
          <p:cNvSpPr txBox="1"/>
          <p:nvPr/>
        </p:nvSpPr>
        <p:spPr>
          <a:xfrm>
            <a:off x="4942343" y="5871847"/>
            <a:ext cx="4460489" cy="3052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b="1" i="1" spc="-5" dirty="0">
                <a:solidFill>
                  <a:srgbClr val="FFFFFF"/>
                </a:solidFill>
                <a:latin typeface="Open Sans"/>
                <a:cs typeface="Open Sans"/>
              </a:rPr>
              <a:t>Grazie</a:t>
            </a:r>
            <a:r>
              <a:rPr sz="1900" b="1" i="1" spc="-2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900" b="1" i="1" spc="-5" dirty="0">
                <a:solidFill>
                  <a:srgbClr val="FFFFFF"/>
                </a:solidFill>
                <a:latin typeface="Open Sans"/>
                <a:cs typeface="Open Sans"/>
              </a:rPr>
              <a:t>per</a:t>
            </a:r>
            <a:r>
              <a:rPr sz="1900" b="1" i="1" spc="-2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900" b="1" i="1" dirty="0">
                <a:solidFill>
                  <a:srgbClr val="FFFFFF"/>
                </a:solidFill>
                <a:latin typeface="Open Sans"/>
                <a:cs typeface="Open Sans"/>
              </a:rPr>
              <a:t>la</a:t>
            </a:r>
            <a:r>
              <a:rPr sz="1900" b="1" i="1" spc="-2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900" b="1" i="1" spc="-5" dirty="0">
                <a:solidFill>
                  <a:srgbClr val="FFFFFF"/>
                </a:solidFill>
                <a:latin typeface="Open Sans"/>
                <a:cs typeface="Open Sans"/>
              </a:rPr>
              <a:t>collaborazione</a:t>
            </a:r>
            <a:endParaRPr sz="1900" i="1" dirty="0">
              <a:latin typeface="Open Sans"/>
              <a:cs typeface="Open Sans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05B34B05-D52A-4E4C-BC60-1D9998DD81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59944"/>
            <a:ext cx="3122762" cy="2598056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FC27ED51-A845-4725-A25D-106931FFD56F}"/>
              </a:ext>
            </a:extLst>
          </p:cNvPr>
          <p:cNvSpPr txBox="1"/>
          <p:nvPr/>
        </p:nvSpPr>
        <p:spPr>
          <a:xfrm>
            <a:off x="3122762" y="4782690"/>
            <a:ext cx="562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- D.L. n. 105 del 23 luglio 2021 e DPCM 17 giugno 2021 -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A39FE7F-5691-4F77-A972-2A5A87C632D0}"/>
              </a:ext>
            </a:extLst>
          </p:cNvPr>
          <p:cNvSpPr txBox="1"/>
          <p:nvPr/>
        </p:nvSpPr>
        <p:spPr>
          <a:xfrm>
            <a:off x="3122762" y="6521700"/>
            <a:ext cx="7071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</a:rPr>
              <a:t>* il personale incaricato potrà chiederti di esibire anche un documento d’identità</a:t>
            </a:r>
          </a:p>
        </p:txBody>
      </p:sp>
    </p:spTree>
    <p:extLst>
      <p:ext uri="{BB962C8B-B14F-4D97-AF65-F5344CB8AC3E}">
        <p14:creationId xmlns:p14="http://schemas.microsoft.com/office/powerpoint/2010/main" val="4082634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93</Words>
  <Application>Microsoft Office PowerPoint</Application>
  <PresentationFormat>Presentazione su schermo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Morandotti</dc:creator>
  <cp:lastModifiedBy>Assemblea FIPE</cp:lastModifiedBy>
  <cp:revision>14</cp:revision>
  <cp:lastPrinted>2021-07-26T11:09:41Z</cp:lastPrinted>
  <dcterms:created xsi:type="dcterms:W3CDTF">2021-07-21T15:07:19Z</dcterms:created>
  <dcterms:modified xsi:type="dcterms:W3CDTF">2021-08-11T15:35:01Z</dcterms:modified>
</cp:coreProperties>
</file>