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16" r:id="rId2"/>
    <p:sldId id="1052" r:id="rId3"/>
    <p:sldId id="2061" r:id="rId4"/>
    <p:sldId id="1961" r:id="rId5"/>
    <p:sldId id="2137" r:id="rId6"/>
    <p:sldId id="2138" r:id="rId7"/>
    <p:sldId id="2139" r:id="rId8"/>
    <p:sldId id="2140" r:id="rId9"/>
    <p:sldId id="2141" r:id="rId10"/>
    <p:sldId id="2142" r:id="rId11"/>
    <p:sldId id="2143" r:id="rId12"/>
    <p:sldId id="2144" r:id="rId13"/>
    <p:sldId id="2149" r:id="rId14"/>
    <p:sldId id="2145" r:id="rId15"/>
    <p:sldId id="2146" r:id="rId16"/>
    <p:sldId id="2147" r:id="rId17"/>
    <p:sldId id="2151" r:id="rId18"/>
    <p:sldId id="2148" r:id="rId19"/>
    <p:sldId id="2150" r:id="rId20"/>
    <p:sldId id="2152" r:id="rId21"/>
    <p:sldId id="2154" r:id="rId22"/>
    <p:sldId id="2155" r:id="rId23"/>
    <p:sldId id="2156" r:id="rId24"/>
    <p:sldId id="2157" r:id="rId25"/>
    <p:sldId id="2158" r:id="rId26"/>
    <p:sldId id="2160" r:id="rId27"/>
    <p:sldId id="2159" r:id="rId28"/>
    <p:sldId id="2166" r:id="rId29"/>
  </p:sldIdLst>
  <p:sldSz cx="12192000" cy="6858000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800" b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8000"/>
    <a:srgbClr val="C00000"/>
    <a:srgbClr val="203864"/>
    <a:srgbClr val="4B6195"/>
    <a:srgbClr val="8A98BA"/>
    <a:srgbClr val="EC7103"/>
    <a:srgbClr val="004677"/>
    <a:srgbClr val="FBE3C5"/>
    <a:srgbClr val="F19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64" autoAdjust="0"/>
    <p:restoredTop sz="69830" autoAdjust="0"/>
  </p:normalViewPr>
  <p:slideViewPr>
    <p:cSldViewPr snapToObjects="1">
      <p:cViewPr varScale="1">
        <p:scale>
          <a:sx n="65" d="100"/>
          <a:sy n="65" d="100"/>
        </p:scale>
        <p:origin x="1185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249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E6DDC4-3148-4240-ABF4-191455DA54EC}" type="datetime1">
              <a:rPr lang="it-IT"/>
              <a:pPr>
                <a:defRPr/>
              </a:pPr>
              <a:t>16/07/2019</a:t>
            </a:fld>
            <a:endParaRPr lang="it-IT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83AD9E-EE7D-DD45-B6C1-2B172681C75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30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0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l" defTabSz="915909" eaLnBrk="1" hangingPunct="1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9305"/>
            <a:ext cx="2944342" cy="495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 defTabSz="915909" eaLnBrk="1" hangingPunct="1">
              <a:defRPr sz="1200" b="0"/>
            </a:lvl1pPr>
          </a:lstStyle>
          <a:p>
            <a:pPr>
              <a:defRPr/>
            </a:pPr>
            <a:fld id="{C9FA3096-9284-534C-B960-66056E7E608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6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236673E4-EC25-43CD-993D-8E66DDB8215C}" type="slidenum">
              <a:rPr lang="it-IT" smtClean="0">
                <a:ea typeface="MS PGothic" pitchFamily="34" charset="-128"/>
              </a:rPr>
              <a:pPr defTabSz="911225"/>
              <a:t>1</a:t>
            </a:fld>
            <a:endParaRPr lang="it-IT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38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66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973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61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4254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35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87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899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61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5554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01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01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3233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598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6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0736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815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014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15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523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9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95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156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048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98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04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90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A3096-9284-534C-B960-66056E7E608B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87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0" y="2130426"/>
            <a:ext cx="6908800" cy="1470025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33600"/>
            <a:ext cx="2540000" cy="17526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4" name="Immagine 6" descr="format2">
            <a:extLst>
              <a:ext uri="{FF2B5EF4-FFF2-40B4-BE49-F238E27FC236}">
                <a16:creationId xmlns:a16="http://schemas.microsoft.com/office/drawing/2014/main" id="{428B453D-FF85-4EFD-AFEA-A57FFE3A23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13" y="404664"/>
            <a:ext cx="2726651" cy="12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9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806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07451" y="188913"/>
            <a:ext cx="2760133" cy="59039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7200" cy="59039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4962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051" y="188914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15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1874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27051" y="188914"/>
            <a:ext cx="11040533" cy="7651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27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15051" y="1125538"/>
            <a:ext cx="5384800" cy="2406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7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15051" y="3684589"/>
            <a:ext cx="5384800" cy="2408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737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38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511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27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5051" y="1125539"/>
            <a:ext cx="53848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9799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60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816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81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895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981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ormat2">
            <a:extLst>
              <a:ext uri="{FF2B5EF4-FFF2-40B4-BE49-F238E27FC236}">
                <a16:creationId xmlns:a16="http://schemas.microsoft.com/office/drawing/2014/main" id="{74854040-94DA-420A-8DF1-85C9F0344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4" y="6281556"/>
            <a:ext cx="1156367" cy="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8914"/>
            <a:ext cx="1104053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5539"/>
            <a:ext cx="10972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5691AE6-E3AC-4160-A0D6-7C2FF2F454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35364" y="6453336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en-US" sz="1100" b="1" i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Aosta, 22 luglio 2019 </a:t>
            </a:r>
            <a:r>
              <a:rPr lang="it-IT" altLang="en-US" sz="2000" b="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| </a:t>
            </a:r>
            <a:fld id="{239CEE47-9F78-443C-944D-A6D7E2D3CB4A}" type="slidenum">
              <a:rPr lang="it-IT" altLang="en-US" sz="2000" smtClean="0">
                <a:latin typeface="Century Gothic" panose="020B0502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3" r:id="rId1"/>
    <p:sldLayoutId id="2147486281" r:id="rId2"/>
    <p:sldLayoutId id="2147486282" r:id="rId3"/>
    <p:sldLayoutId id="2147486283" r:id="rId4"/>
    <p:sldLayoutId id="2147486284" r:id="rId5"/>
    <p:sldLayoutId id="2147486285" r:id="rId6"/>
    <p:sldLayoutId id="2147486286" r:id="rId7"/>
    <p:sldLayoutId id="2147486287" r:id="rId8"/>
    <p:sldLayoutId id="2147486288" r:id="rId9"/>
    <p:sldLayoutId id="2147486289" r:id="rId10"/>
    <p:sldLayoutId id="2147486290" r:id="rId11"/>
    <p:sldLayoutId id="2147486291" r:id="rId12"/>
    <p:sldLayoutId id="21474862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57.svg"/><Relationship Id="rId4" Type="http://schemas.openxmlformats.org/officeDocument/2006/relationships/image" Target="../media/image29.sv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28.png"/><Relationship Id="rId7" Type="http://schemas.openxmlformats.org/officeDocument/2006/relationships/image" Target="../media/image81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83.svg"/><Relationship Id="rId4" Type="http://schemas.openxmlformats.org/officeDocument/2006/relationships/image" Target="../media/image29.sv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tresearch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ormatresearch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0" Type="http://schemas.openxmlformats.org/officeDocument/2006/relationships/image" Target="../media/image11.svg"/><Relationship Id="rId4" Type="http://schemas.openxmlformats.org/officeDocument/2006/relationships/image" Target="../media/image29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29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8">
            <a:extLst>
              <a:ext uri="{FF2B5EF4-FFF2-40B4-BE49-F238E27FC236}">
                <a16:creationId xmlns:a16="http://schemas.microsoft.com/office/drawing/2014/main" id="{B62E6BC1-053A-44A0-BC9B-701B16A82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3897177"/>
            <a:ext cx="11077572" cy="19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3200" dirty="0">
                <a:solidFill>
                  <a:srgbClr val="203864"/>
                </a:solidFill>
                <a:latin typeface="Century Gothic" panose="020B0502020202020204" pitchFamily="34" charset="0"/>
              </a:rPr>
              <a:t>Osservatorio Congiunturale Valle d’Aosta</a:t>
            </a:r>
            <a:endParaRPr lang="it-IT" sz="2400" i="1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400" i="1" dirty="0">
                <a:latin typeface="Century Gothic" panose="020B0502020202020204" pitchFamily="34" charset="0"/>
              </a:rPr>
              <a:t>Osservatorio congiunturale sulle imprese del terziario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2400" b="0" dirty="0">
                <a:latin typeface="Century Gothic" panose="020B0502020202020204" pitchFamily="34" charset="0"/>
              </a:rPr>
              <a:t>Rapporto di ricerca</a:t>
            </a:r>
          </a:p>
          <a:p>
            <a:pPr eaLnBrk="1" hangingPunct="1">
              <a:lnSpc>
                <a:spcPct val="114000"/>
              </a:lnSpc>
              <a:spcBef>
                <a:spcPts val="600"/>
              </a:spcBef>
            </a:pPr>
            <a:r>
              <a:rPr lang="it-IT" sz="1400" b="0" dirty="0">
                <a:latin typeface="Century Gothic" panose="020B0502020202020204" pitchFamily="34" charset="0"/>
              </a:rPr>
              <a:t>Aosta, 22 luglio 2019 (19183ava02/Rapporto)</a:t>
            </a: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51A41E08-C0DC-46B3-873B-90851C841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10" y="2046100"/>
            <a:ext cx="4920455" cy="179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51C6B7-CAB8-458C-A5D0-0F666F1D9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69565"/>
            <a:ext cx="3240360" cy="15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1B05920-C8A6-4758-A7BD-A298433B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042" y="1196753"/>
            <a:ext cx="4716000" cy="28574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37E6355-658F-4F70-BF6E-88878085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1AF77E-12C8-4400-9742-CB9836F85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8000"/>
            <a:ext cx="5110292" cy="3070800"/>
          </a:xfrm>
          <a:prstGeom prst="rect">
            <a:avLst/>
          </a:prstGeom>
        </p:spPr>
      </p:pic>
      <p:sp>
        <p:nvSpPr>
          <p:cNvPr id="2" name="CasellaDiTesto 9">
            <a:extLst>
              <a:ext uri="{FF2B5EF4-FFF2-40B4-BE49-F238E27FC236}">
                <a16:creationId xmlns:a16="http://schemas.microsoft.com/office/drawing/2014/main" id="{10619FC6-44CE-4A2B-B4C2-037DAEAD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3" y="1340768"/>
            <a:ext cx="48678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Negli ultimi sei mesi, </a:t>
            </a:r>
            <a:r>
              <a:rPr lang="it-IT" altLang="ja-JP" sz="1600" u="sng" dirty="0">
                <a:latin typeface="Century Gothic" panose="020B0502020202020204" pitchFamily="34" charset="0"/>
              </a:rPr>
              <a:t>l’occupazione complessiva</a:t>
            </a:r>
            <a:r>
              <a:rPr lang="it-IT" altLang="ja-JP" sz="1600" b="0" dirty="0">
                <a:latin typeface="Century Gothic" panose="020B0502020202020204" pitchFamily="34" charset="0"/>
              </a:rPr>
              <a:t> della Sua impresa, ovvero il numero degli addetti, rispetto ai sei mesi precedenti, è migliorata, rimasta invariata o peggiorata? </a:t>
            </a:r>
            <a:endParaRPr lang="it-IT" altLang="it-IT" sz="1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51C2678-3E63-46CE-8CFD-63BD5C30D8BA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44635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dell’OCCUPAZIONE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Positivi i dati relativi all’occupazione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specialmente in virtù delle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stabilizzazioni dei contratti in essere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(quattro imprese su cinque sostengono che la situazione sia migliorata o comunque consolidata).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863966A0-C699-4463-A9D9-36CA78BAC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strike="sngStrike" dirty="0">
                <a:solidFill>
                  <a:schemeClr val="bg1"/>
                </a:solidFill>
                <a:latin typeface="Century Gothic" panose="020B0502020202020204" pitchFamily="34" charset="0"/>
              </a:rPr>
              <a:t>44,0</a:t>
            </a:r>
            <a:endParaRPr lang="it-IT" altLang="it-IT" sz="2400" i="1" strike="sngStrik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38BB2FC-DB6E-4499-9D9C-FA6CDD36C65D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8211445-498B-49F2-ABC7-61FD2DAACF04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B625C0F-4DF0-42FF-B832-9BBF9A6349C2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40C60F-8960-49B6-8C9F-B280EFD56B74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1DE36AB-8EE9-4FCC-A947-D54F0D6BE8C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23342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BBF1AB-3BB1-402B-BF42-6039C07930FE}"/>
              </a:ext>
            </a:extLst>
          </p:cNvPr>
          <p:cNvSpPr txBox="1"/>
          <p:nvPr/>
        </p:nvSpPr>
        <p:spPr>
          <a:xfrm>
            <a:off x="5286820" y="2398941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49,0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6ED2487-7046-4EAA-BC00-0FB992907037}"/>
              </a:ext>
            </a:extLst>
          </p:cNvPr>
          <p:cNvSpPr txBox="1"/>
          <p:nvPr/>
        </p:nvSpPr>
        <p:spPr>
          <a:xfrm>
            <a:off x="5287269" y="465313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49,0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148F87A1-14B7-4F1E-9174-E78F9DDDD778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1C9A717D-C64E-4CB4-BE9B-C8015FFB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49,0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C22D065-B1FF-4E75-9BA5-E3FC12F830F9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7D0FEFD-82E3-441D-8A31-3ACDF20A414D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50,1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8250E442-33F7-457E-88B1-6500908C46A4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084AC99B-A999-46D4-8AB0-7238CC12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73E572B1-95AA-46A7-97A3-09EF8FEC5CFD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C41E149F-4C74-4FD0-AAE8-FC823DDAC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B57E9728-2ADA-4BEF-B7C7-844958B5EECF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830C7322-3BDA-42B8-B25A-4991A40E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E6D8D5A9-A7C7-4F3B-86F3-269F2FC3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84750"/>
            <a:ext cx="11518366" cy="5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Esclusivamente le imprese con almeno due addetti.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2943856-07B9-427D-AF74-48FD29B3E49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69147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63ABBC-0931-42B4-9821-1D3000EE952B}"/>
              </a:ext>
            </a:extLst>
          </p:cNvPr>
          <p:cNvSpPr txBox="1"/>
          <p:nvPr/>
        </p:nvSpPr>
        <p:spPr>
          <a:xfrm rot="20527580">
            <a:off x="6325637" y="2739229"/>
            <a:ext cx="6511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0" i="1" dirty="0">
                <a:latin typeface="Century Gothic" panose="020B0502020202020204" pitchFamily="34" charset="0"/>
              </a:rPr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317506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A5416C8-3EFE-473B-A41F-494582CA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C72133-D714-4303-BD8F-841968768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252F9B-9118-4033-A804-0E0E39214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1" y="3168000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0AE1B9-C493-4F96-BCBE-455F9B065CCD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80639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dei PREZZI PRATICATI DAI FORNITORI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67%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delle imprese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ritiene che i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prezzi praticati dai propri fornitori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siano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stabili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 La previsione nel breve termine fa presagire una frenata dell’inflazione </a:t>
            </a:r>
            <a:r>
              <a:rPr lang="it-IT" sz="2200" b="0" i="1" dirty="0">
                <a:latin typeface="Century Gothic" panose="020B0502020202020204" pitchFamily="34" charset="0"/>
                <a:cs typeface="Arial"/>
              </a:rPr>
              <a:t>(i prezzi «miglioreranno», quindi si abbasseranno)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18CEF3A0-73BE-4EB6-8DAF-F13D00050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40768"/>
            <a:ext cx="48678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I </a:t>
            </a:r>
            <a:r>
              <a:rPr lang="it-IT" altLang="ja-JP" sz="1600" u="sng" dirty="0">
                <a:latin typeface="Century Gothic" panose="020B0502020202020204" pitchFamily="34" charset="0"/>
              </a:rPr>
              <a:t>prezzi praticati</a:t>
            </a:r>
            <a:r>
              <a:rPr lang="it-IT" altLang="ja-JP" sz="1600" b="0" dirty="0">
                <a:latin typeface="Century Gothic" panose="020B0502020202020204" pitchFamily="34" charset="0"/>
              </a:rPr>
              <a:t> alla Sua impresa dai Suoi </a:t>
            </a:r>
            <a:r>
              <a:rPr lang="it-IT" altLang="ja-JP" sz="1600" u="sng" dirty="0">
                <a:latin typeface="Century Gothic" panose="020B0502020202020204" pitchFamily="34" charset="0"/>
              </a:rPr>
              <a:t>fornitori</a:t>
            </a:r>
            <a:r>
              <a:rPr lang="it-IT" altLang="ja-JP" sz="1600" b="0" dirty="0">
                <a:latin typeface="Century Gothic" panose="020B0502020202020204" pitchFamily="34" charset="0"/>
              </a:rPr>
              <a:t>, negli ultimi sei mesi, rispetto al semestre precedente, sono migliorati, rimasti invariati o peggiorati?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5E55719-B70C-4B66-B515-FE8C38E77323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6ECF10D-D92A-4E3D-8E23-322898A6B3CF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D66B24-283C-41B0-9375-AA821882CEAC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F2243E-C640-446B-9593-2F26B58CA138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BC4A669-9454-4CB8-BD96-2BFB4D11893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40572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509387B-66DE-45B4-9994-0D961241FD9C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8734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17D47C2-8E5F-41FB-A6D6-323DEAAE00D3}"/>
              </a:ext>
            </a:extLst>
          </p:cNvPr>
          <p:cNvSpPr txBox="1"/>
          <p:nvPr/>
        </p:nvSpPr>
        <p:spPr>
          <a:xfrm>
            <a:off x="5288442" y="237036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45,5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F008CEE-43B7-4A84-9ED8-6FB98E44467D}"/>
              </a:ext>
            </a:extLst>
          </p:cNvPr>
          <p:cNvSpPr txBox="1"/>
          <p:nvPr/>
        </p:nvSpPr>
        <p:spPr>
          <a:xfrm>
            <a:off x="5288442" y="471713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45,5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769CA07C-654F-4C49-BEC5-6141A68A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13CFF7EF-ECBB-4E36-B640-56A2CA0CDEDC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5E433A97-0C3F-4B30-B2FC-B356AF47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45,5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55782A4-897F-4C55-BF79-0FAF7EC7DB24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81336059-7842-4FC2-8281-E241A4230D2F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46,0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71E7C2CE-092A-4873-AEDC-07B886B024EA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051CC8E9-E773-4AED-A83F-AA7DA61D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B33964A4-2C3F-4C85-AB30-805BDD737130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05847E84-A309-4AEA-AF48-80FED00D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4DF2C31C-4CFC-4F5B-A2E2-77809DAEAEFB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0432A7C2-1BB2-42E0-9EA8-43A8C314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32F5D0E-C110-41C5-9B08-A9C95512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78" y="1247127"/>
            <a:ext cx="4771336" cy="27848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1B1492D-1ABC-4BE6-85B1-BB195D11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4856"/>
            <a:ext cx="4773600" cy="2868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7F937F-6E74-4B41-9C60-7F8B99818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6512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D1C8632-F336-4CFC-8219-C8069A3ABC39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dei TEMPI DI PAGAMENTO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Solo il 4%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delle imprese della Valle d'Aosta rileva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allungamento dei tempi di pagamento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da parte dei propri clienti. </a:t>
            </a:r>
            <a:b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</a:b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situazione è destinata a migliorare ancora nei prossimi sei mesi.</a:t>
            </a: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154E8439-A0D7-4A6D-8120-EF2114BA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40768"/>
            <a:ext cx="49398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Il ritardo nei </a:t>
            </a:r>
            <a:r>
              <a:rPr lang="it-IT" altLang="ja-JP" sz="1600" u="sng" dirty="0">
                <a:latin typeface="Century Gothic" panose="020B0502020202020204" pitchFamily="34" charset="0"/>
              </a:rPr>
              <a:t>tempi di pagamento</a:t>
            </a:r>
            <a:r>
              <a:rPr lang="it-IT" altLang="ja-JP" sz="1600" b="0" dirty="0">
                <a:latin typeface="Century Gothic" panose="020B0502020202020204" pitchFamily="34" charset="0"/>
              </a:rPr>
              <a:t> da parte dei clienti della sua impresa, rispetto al semestre precedente, è migliorato, rimasto invariato o peggiorato?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7BBED79-F935-47A8-9ABA-8A84DB4B1569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B2775A1-D6BE-468C-930C-922419B7DBE0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8EDEB6-9EC9-45A7-80E0-3D09DE84257F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2E44189-9376-4D09-A13E-026481A54D80}"/>
              </a:ext>
            </a:extLst>
          </p:cNvPr>
          <p:cNvSpPr txBox="1"/>
          <p:nvPr/>
        </p:nvSpPr>
        <p:spPr>
          <a:xfrm>
            <a:off x="5809987" y="3789040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A2B515-2F66-4D8E-A519-6CDF4198A50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311608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BD4C75-2090-45E7-AD72-AEA52F9DB2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543856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8075ECE-1BEF-4B0A-9DBB-F7CEA7E11BCF}"/>
              </a:ext>
            </a:extLst>
          </p:cNvPr>
          <p:cNvSpPr txBox="1"/>
          <p:nvPr/>
        </p:nvSpPr>
        <p:spPr>
          <a:xfrm>
            <a:off x="5283180" y="213285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61,5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3663DC3-E2CB-4AD7-9230-FCC59202BB93}"/>
              </a:ext>
            </a:extLst>
          </p:cNvPr>
          <p:cNvSpPr txBox="1"/>
          <p:nvPr/>
        </p:nvSpPr>
        <p:spPr>
          <a:xfrm>
            <a:off x="5283629" y="436510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61,5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49C8BD4E-4897-437B-8E7C-DD522293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717E9F63-0B0C-46CC-B35A-155EC465BA17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7BC8BBF5-F481-47C5-9C16-83570998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61,5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5640BDB-0868-473C-96E7-56785ADFA0C4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A08E467-2176-4073-842E-889EE04EF4B9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64,0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519A99D7-B095-4E92-9004-C77C14057902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EF4C07B5-ED4D-4DAD-A833-A660693D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FAB65E22-9F21-476A-948C-CF841A0B4745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CD6E41D1-2AEF-44D4-8C20-04BF6B50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7855957A-1E62-4601-BD85-CF72F88319FA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7BCB596F-B221-47D6-97AF-453D09B9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246DAB6-B590-4069-B2FE-640961E64605}"/>
              </a:ext>
            </a:extLst>
          </p:cNvPr>
          <p:cNvSpPr txBox="1"/>
          <p:nvPr/>
        </p:nvSpPr>
        <p:spPr>
          <a:xfrm>
            <a:off x="1127448" y="41508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4,0</a:t>
            </a:r>
          </a:p>
        </p:txBody>
      </p:sp>
    </p:spTree>
    <p:extLst>
      <p:ext uri="{BB962C8B-B14F-4D97-AF65-F5344CB8AC3E}">
        <p14:creationId xmlns:p14="http://schemas.microsoft.com/office/powerpoint/2010/main" val="171336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4A94E586-DBC1-49C8-9AF4-7EF8C468A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496" y="1247958"/>
            <a:ext cx="4771336" cy="27848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E45BEE-641F-404A-9CF9-7B0633BF4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18" y="3195326"/>
            <a:ext cx="5359242" cy="30159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285AD7-CE8B-46CA-96F6-776B705E0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D9412D2-BC97-426F-8521-93AC8385FC6D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 FABBISOGNO FINANZIARIO |</a:t>
            </a:r>
            <a:r>
              <a:rPr lang="it-IT" sz="22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situazione della liquidità «tiene»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mostrando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indicatore al di sopra dell’area di espansione di mercato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la previsione per i prossimi sei mesi disegna uno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scenario di sostanziale stabilità.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CCED5CFE-430D-4B50-811F-F1AC4384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40768"/>
            <a:ext cx="50838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La capacità di fare fronte al </a:t>
            </a:r>
            <a:r>
              <a:rPr lang="it-IT" altLang="ja-JP" sz="1600" u="sng" dirty="0">
                <a:latin typeface="Century Gothic" panose="020B0502020202020204" pitchFamily="34" charset="0"/>
              </a:rPr>
              <a:t>fabbisogno finanziario</a:t>
            </a:r>
            <a:r>
              <a:rPr lang="it-IT" altLang="ja-JP" sz="1600" b="0" dirty="0">
                <a:latin typeface="Century Gothic" panose="020B0502020202020204" pitchFamily="34" charset="0"/>
              </a:rPr>
              <a:t> della Sua impresa (situazione della liquidità), rispetto al semestre precedente, è migliorata, rimasta invariata o peggiorata?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626405C-3E38-4EB2-8E51-96DCBB940007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A7E0FB3-B00A-434F-B769-594CB815619A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3011B89-11B2-4F88-9F6F-19A9879D5EAA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02C218-B29C-4B4F-8A65-6FD3AB0166B5}"/>
              </a:ext>
            </a:extLst>
          </p:cNvPr>
          <p:cNvSpPr txBox="1"/>
          <p:nvPr/>
        </p:nvSpPr>
        <p:spPr>
          <a:xfrm>
            <a:off x="5809987" y="3789040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245DA97-1C4B-4CA7-8046-2F898033AD1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359686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D79986F-7304-44FB-8348-896E072AE12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57218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3FAA9E-C405-4249-981A-B592F20F65BB}"/>
              </a:ext>
            </a:extLst>
          </p:cNvPr>
          <p:cNvSpPr txBox="1"/>
          <p:nvPr/>
        </p:nvSpPr>
        <p:spPr>
          <a:xfrm>
            <a:off x="5295366" y="218948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60,5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027E490-CF75-413B-9392-999282C85D4C}"/>
              </a:ext>
            </a:extLst>
          </p:cNvPr>
          <p:cNvSpPr txBox="1"/>
          <p:nvPr/>
        </p:nvSpPr>
        <p:spPr>
          <a:xfrm>
            <a:off x="5295815" y="440197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60,5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497443BC-E76A-407F-87EC-6CA80E7B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85E7020-C392-4C82-8AEA-2152A296BE06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59FFAB3C-CD07-411B-ACD7-A049D4A7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60,5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3F8544F-36F6-4300-B8A6-DA08FCD89947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058E4A8-8685-42B4-AD6E-EF3178CC928B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60,0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B20410DC-88EF-4072-A9EE-62223F6B3BD0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6829C7F1-F3C3-4571-8F14-B7C5FAFC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F13DE9DF-EC45-44FE-BE8A-28E2537BB17A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312D41C8-2417-4C6E-9C8B-463097F3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4B5A7F76-D9DB-4BBC-B663-DCAE25C1AAB3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95CA5E41-5BBE-49BC-85D0-656ABFD6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5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>
            <a:extLst>
              <a:ext uri="{FF2B5EF4-FFF2-40B4-BE49-F238E27FC236}">
                <a16:creationId xmlns:a16="http://schemas.microsoft.com/office/drawing/2014/main" id="{D9E794B1-6CB9-456B-9ED7-0C650CEF9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72" y="893972"/>
            <a:ext cx="1907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Indice</a:t>
            </a: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id="{81381090-36B0-45E9-9779-AC655E5D081C}"/>
              </a:ext>
            </a:extLst>
          </p:cNvPr>
          <p:cNvSpPr txBox="1">
            <a:spLocks/>
          </p:cNvSpPr>
          <p:nvPr/>
        </p:nvSpPr>
        <p:spPr bwMode="auto">
          <a:xfrm>
            <a:off x="3433428" y="2132324"/>
            <a:ext cx="532686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Premessa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Andamento congiunturale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Osservatorio sul credito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 e appendice</a:t>
            </a:r>
          </a:p>
        </p:txBody>
      </p:sp>
      <p:pic>
        <p:nvPicPr>
          <p:cNvPr id="4" name="Elemento grafico 3" descr="Insegnante">
            <a:extLst>
              <a:ext uri="{FF2B5EF4-FFF2-40B4-BE49-F238E27FC236}">
                <a16:creationId xmlns:a16="http://schemas.microsoft.com/office/drawing/2014/main" id="{27298E7B-F233-4718-A1EC-CA15F80E7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971" y="2253564"/>
            <a:ext cx="624548" cy="624548"/>
          </a:xfrm>
          <a:prstGeom prst="rect">
            <a:avLst/>
          </a:prstGeom>
        </p:spPr>
      </p:pic>
      <p:pic>
        <p:nvPicPr>
          <p:cNvPr id="5" name="Elemento grafico 4" descr="Grafico a barre">
            <a:extLst>
              <a:ext uri="{FF2B5EF4-FFF2-40B4-BE49-F238E27FC236}">
                <a16:creationId xmlns:a16="http://schemas.microsoft.com/office/drawing/2014/main" id="{ECFFDAF2-D0DA-40BF-BEBC-08F32D75A7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360" y="2982090"/>
            <a:ext cx="567771" cy="567771"/>
          </a:xfrm>
          <a:prstGeom prst="rect">
            <a:avLst/>
          </a:prstGeom>
        </p:spPr>
      </p:pic>
      <p:pic>
        <p:nvPicPr>
          <p:cNvPr id="6" name="Elemento grafico 5" descr="Graffetta">
            <a:extLst>
              <a:ext uri="{FF2B5EF4-FFF2-40B4-BE49-F238E27FC236}">
                <a16:creationId xmlns:a16="http://schemas.microsoft.com/office/drawing/2014/main" id="{E10F945B-23A7-4C5A-B932-A849226454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1229" y="5117852"/>
            <a:ext cx="624548" cy="624548"/>
          </a:xfrm>
          <a:prstGeom prst="rect">
            <a:avLst/>
          </a:prstGeom>
        </p:spPr>
      </p:pic>
      <p:pic>
        <p:nvPicPr>
          <p:cNvPr id="7" name="Elemento grafico 6" descr="Monete">
            <a:extLst>
              <a:ext uri="{FF2B5EF4-FFF2-40B4-BE49-F238E27FC236}">
                <a16:creationId xmlns:a16="http://schemas.microsoft.com/office/drawing/2014/main" id="{0E02DC57-DCC0-4F7B-ACF6-0359772B8B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1229" y="4373109"/>
            <a:ext cx="624548" cy="624548"/>
          </a:xfrm>
          <a:prstGeom prst="rect">
            <a:avLst/>
          </a:prstGeom>
        </p:spPr>
      </p:pic>
      <p:pic>
        <p:nvPicPr>
          <p:cNvPr id="8" name="Elemento grafico 7" descr="Lente di ingrandimento">
            <a:extLst>
              <a:ext uri="{FF2B5EF4-FFF2-40B4-BE49-F238E27FC236}">
                <a16:creationId xmlns:a16="http://schemas.microsoft.com/office/drawing/2014/main" id="{1C196838-CCAA-4625-8E69-8AB78BE43E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79697" y="3689043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8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01B366-B364-496B-A91E-3F6FA2689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7627">
            <a:off x="1280158" y="3111900"/>
            <a:ext cx="3604137" cy="2165744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74C7248-60A1-4651-A6F8-1D2A5DAD6C7B}"/>
              </a:ext>
            </a:extLst>
          </p:cNvPr>
          <p:cNvSpPr txBox="1">
            <a:spLocks/>
          </p:cNvSpPr>
          <p:nvPr/>
        </p:nvSpPr>
        <p:spPr>
          <a:xfrm>
            <a:off x="266268" y="172644"/>
            <a:ext cx="11878404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24%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delle imprese del terziario della Valle d'Aosta ha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chiesto credito negli ultimi sei mesi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 Di queste,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oltre il 77% ha ottenuto risposta positiva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2200" b="0" i="1" dirty="0">
                <a:latin typeface="Century Gothic" panose="020B0502020202020204" pitchFamily="34" charset="0"/>
                <a:cs typeface="Arial"/>
              </a:rPr>
              <a:t>(51% domanda accolta interamente, 26% un ammontare inferiore).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15">
            <a:extLst>
              <a:ext uri="{FF2B5EF4-FFF2-40B4-BE49-F238E27FC236}">
                <a16:creationId xmlns:a16="http://schemas.microsoft.com/office/drawing/2014/main" id="{D13D2CC2-2D40-4A0A-9B0B-210F02A0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3354317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1F497D"/>
                </a:solidFill>
                <a:latin typeface="Century Gothic" panose="020B0502020202020204" pitchFamily="34" charset="0"/>
              </a:rPr>
              <a:t>24,1</a:t>
            </a:r>
          </a:p>
        </p:txBody>
      </p:sp>
      <p:sp>
        <p:nvSpPr>
          <p:cNvPr id="5" name="Text Box 49">
            <a:extLst>
              <a:ext uri="{FF2B5EF4-FFF2-40B4-BE49-F238E27FC236}">
                <a16:creationId xmlns:a16="http://schemas.microsoft.com/office/drawing/2014/main" id="{6A71CE6C-4F92-47C9-A134-3282C2DF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3907448"/>
            <a:ext cx="18722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 b="0" dirty="0">
                <a:solidFill>
                  <a:srgbClr val="1F497D"/>
                </a:solidFill>
                <a:latin typeface="Century Gothic" panose="020B0502020202020204" pitchFamily="34" charset="0"/>
                <a:cs typeface="Arial" charset="0"/>
              </a:rPr>
              <a:t>Imprese che </a:t>
            </a:r>
            <a:r>
              <a:rPr lang="it-IT" altLang="it-IT" sz="1400" dirty="0">
                <a:solidFill>
                  <a:srgbClr val="1F497D"/>
                </a:solidFill>
                <a:latin typeface="Century Gothic" panose="020B0502020202020204" pitchFamily="34" charset="0"/>
                <a:cs typeface="Arial" charset="0"/>
              </a:rPr>
              <a:t>hanno chiesto </a:t>
            </a:r>
            <a:r>
              <a:rPr lang="it-IT" altLang="it-IT" sz="1400" b="0" dirty="0">
                <a:solidFill>
                  <a:srgbClr val="1F497D"/>
                </a:solidFill>
                <a:latin typeface="Century Gothic" panose="020B0502020202020204" pitchFamily="34" charset="0"/>
                <a:cs typeface="Arial" charset="0"/>
              </a:rPr>
              <a:t>un fido o un finanziamento</a:t>
            </a:r>
            <a:endParaRPr lang="it-IT" altLang="it-IT" sz="1400" dirty="0">
              <a:solidFill>
                <a:srgbClr val="1F497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AC8708B8-9051-4FB5-BB0D-60A0B790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670217"/>
            <a:ext cx="1559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600"/>
              </a:spcBef>
            </a:pPr>
            <a:r>
              <a:rPr lang="it-IT" altLang="it-IT" sz="1400" b="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charset="0"/>
              </a:rPr>
              <a:t>Imprese che NON hanno chiesto credito</a:t>
            </a:r>
            <a:endParaRPr lang="it-IT" altLang="it-IT" sz="1400" dirty="0">
              <a:solidFill>
                <a:schemeClr val="tx2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CasellaDiTesto 15">
            <a:extLst>
              <a:ext uri="{FF2B5EF4-FFF2-40B4-BE49-F238E27FC236}">
                <a16:creationId xmlns:a16="http://schemas.microsoft.com/office/drawing/2014/main" id="{F9442B6E-8667-4E99-B459-D98037A7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29" y="3153764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it-IT" altLang="it-IT" sz="32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75,9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C659343A-F2BA-4D9A-A3BD-4B4FF4A5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8" y="2370058"/>
            <a:ext cx="5901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latin typeface="Century Gothic" panose="020B0502020202020204" pitchFamily="34" charset="0"/>
              </a:rPr>
              <a:t>Percentuali di imprese che </a:t>
            </a:r>
            <a:r>
              <a:rPr lang="it-IT" altLang="it-IT" sz="1400" u="sng" dirty="0">
                <a:solidFill>
                  <a:srgbClr val="1F4E79"/>
                </a:solidFill>
                <a:latin typeface="Century Gothic" panose="020B0502020202020204" pitchFamily="34" charset="0"/>
              </a:rPr>
              <a:t>hanno chiesto credito</a:t>
            </a:r>
            <a:r>
              <a:rPr lang="it-IT" altLang="it-IT" sz="1400" dirty="0">
                <a:solidFill>
                  <a:srgbClr val="1F4E79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400" dirty="0">
                <a:latin typeface="Century Gothic" panose="020B0502020202020204" pitchFamily="34" charset="0"/>
              </a:rPr>
              <a:t>al sistema bancario nel periodo gennaio 19 – giugno 19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582D8E39-E136-469B-B056-9E3B1835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323" y="2370058"/>
            <a:ext cx="4945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u="sng" dirty="0">
                <a:latin typeface="Century Gothic" panose="020B0502020202020204" pitchFamily="34" charset="0"/>
              </a:rPr>
              <a:t>Esito della domanda di credito</a:t>
            </a:r>
            <a:r>
              <a:rPr lang="it-IT" altLang="it-IT" sz="1400" dirty="0">
                <a:latin typeface="Century Gothic" panose="020B0502020202020204" pitchFamily="34" charset="0"/>
              </a:rPr>
              <a:t> nel periodo gennaio 19 – giugno 19 </a:t>
            </a:r>
            <a:r>
              <a:rPr lang="it-IT" altLang="it-IT" sz="1400" b="0" i="1" dirty="0">
                <a:latin typeface="Century Gothic" panose="020B0502020202020204" pitchFamily="34" charset="0"/>
              </a:rPr>
              <a:t>(analisi effettuata </a:t>
            </a:r>
            <a:r>
              <a:rPr lang="it-IT" altLang="it-IT" sz="1400" b="0" i="1">
                <a:latin typeface="Century Gothic" panose="020B0502020202020204" pitchFamily="34" charset="0"/>
              </a:rPr>
              <a:t>sul 24,1</a:t>
            </a:r>
            <a:r>
              <a:rPr lang="it-IT" altLang="it-IT" sz="1400" b="0" i="1">
                <a:solidFill>
                  <a:schemeClr val="tx2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%</a:t>
            </a:r>
            <a:r>
              <a:rPr lang="it-IT" altLang="it-IT" sz="1400" b="0" i="1">
                <a:latin typeface="Century Gothic" panose="020B0502020202020204" pitchFamily="34" charset="0"/>
              </a:rPr>
              <a:t> </a:t>
            </a:r>
            <a:r>
              <a:rPr lang="it-IT" altLang="it-IT" sz="1400" b="0" i="1" dirty="0">
                <a:latin typeface="Century Gothic" panose="020B0502020202020204" pitchFamily="34" charset="0"/>
              </a:rPr>
              <a:t>del campione)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C8DCFE-0784-4969-AC64-30040FCA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3058291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51,0</a:t>
            </a:r>
            <a:endParaRPr lang="it-IT" sz="3200" i="1" dirty="0">
              <a:solidFill>
                <a:srgbClr val="1F4E7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F691AF-AC1B-4A6F-89FA-2FA4C3F98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199" y="3722783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26,1</a:t>
            </a:r>
            <a:endParaRPr lang="it-IT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4830E955-69A6-4FE8-9E9C-161CC74F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2" y="3821512"/>
            <a:ext cx="247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ACCOLTA con ammontare inferiore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D10094-4E75-4E9D-AE09-DCBABD697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815" y="4325747"/>
            <a:ext cx="758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6,0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FBB79064-B9D5-43D8-8F57-DB9EDADD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3" y="4553956"/>
            <a:ext cx="1998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NON ACCOLTA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62FEC1-1DDD-4D37-BCBB-EDBB8FC2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4932457"/>
            <a:ext cx="987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16,9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BA2DC816-8580-4295-AD11-A83C9F24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3" y="5070956"/>
            <a:ext cx="1998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In ATTESA di risposta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1CC344-0719-42DE-9444-B0779D5F05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5" t="36952" r="5378" b="37640"/>
          <a:stretch/>
        </p:blipFill>
        <p:spPr>
          <a:xfrm>
            <a:off x="6844395" y="4778548"/>
            <a:ext cx="650548" cy="648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43837B9-FB34-4DB6-9654-B730494423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75" y="3034933"/>
            <a:ext cx="631490" cy="631490"/>
          </a:xfrm>
          <a:prstGeom prst="rect">
            <a:avLst/>
          </a:prstGeom>
          <a:solidFill>
            <a:srgbClr val="1F497D"/>
          </a:solidFill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460FFB6-6AD5-47E0-AA74-F6357B77CA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67" y="3979457"/>
            <a:ext cx="631490" cy="63149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C64C6E8-801A-4B5F-AF30-072E4AD2AB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24" y="3784806"/>
            <a:ext cx="959723" cy="959723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46A7BCAC-5775-4297-8699-62F56F4A72F9}"/>
              </a:ext>
            </a:extLst>
          </p:cNvPr>
          <p:cNvCxnSpPr>
            <a:cxnSpLocks/>
          </p:cNvCxnSpPr>
          <p:nvPr/>
        </p:nvCxnSpPr>
        <p:spPr bwMode="auto">
          <a:xfrm flipV="1">
            <a:off x="4237483" y="3134487"/>
            <a:ext cx="1900067" cy="363846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D8A37D1E-CF77-461C-BFD9-F2D7B907D7B5}"/>
              </a:ext>
            </a:extLst>
          </p:cNvPr>
          <p:cNvCxnSpPr>
            <a:cxnSpLocks/>
          </p:cNvCxnSpPr>
          <p:nvPr/>
        </p:nvCxnSpPr>
        <p:spPr bwMode="auto">
          <a:xfrm>
            <a:off x="4223792" y="4683019"/>
            <a:ext cx="1827061" cy="615514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762464E7-D5CA-4A50-8490-824877DC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1412776"/>
            <a:ext cx="113743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it-IT" sz="1500" b="0" dirty="0">
                <a:latin typeface="Century Gothic" panose="020B0502020202020204" pitchFamily="34" charset="0"/>
              </a:rPr>
              <a:t>A prescindere dalle motivazioni e dalla forma tecnica, </a:t>
            </a:r>
            <a:r>
              <a:rPr lang="it-IT" sz="1500" u="sng" dirty="0">
                <a:latin typeface="Century Gothic" panose="020B0502020202020204" pitchFamily="34" charset="0"/>
              </a:rPr>
              <a:t>la Sua impresa ha chiesto un fido  o un finanziamento</a:t>
            </a:r>
            <a:r>
              <a:rPr lang="it-IT" sz="1500" b="0" dirty="0">
                <a:latin typeface="Century Gothic" panose="020B0502020202020204" pitchFamily="34" charset="0"/>
              </a:rPr>
              <a:t>, o ha chiesto di rinegoziare un fido o un finanziamento esistente, ad una delle banche con la quale intrattiene rapporti negli ultimi sei mesi? 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FA6C83DA-786F-40F6-B558-32B49066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72" y="3089068"/>
            <a:ext cx="2477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364E88"/>
                </a:solidFill>
                <a:latin typeface="Century Gothic" panose="020B0502020202020204" pitchFamily="34" charset="0"/>
              </a:rPr>
              <a:t>ACCOLTA con ammontare pari o superiore</a:t>
            </a:r>
          </a:p>
        </p:txBody>
      </p:sp>
      <p:sp>
        <p:nvSpPr>
          <p:cNvPr id="25" name="Text Box 49">
            <a:extLst>
              <a:ext uri="{FF2B5EF4-FFF2-40B4-BE49-F238E27FC236}">
                <a16:creationId xmlns:a16="http://schemas.microsoft.com/office/drawing/2014/main" id="{2E92DE21-00EB-4560-B80C-5FF0CF33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5693272"/>
            <a:ext cx="113023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  <a:cs typeface="Arial" panose="020B0604020202020204" pitchFamily="34" charset="0"/>
              </a:rPr>
              <a:t>Base campione</a:t>
            </a:r>
            <a:r>
              <a:rPr lang="it-IT" altLang="it-IT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: 430 casi. Percentuali ricalcolate facendo =100,0 le imprese che nel semestre considerato hanno chiesto un fido o un finanziamento, o hanno chiesto di rinegoziare un fido o un finanziamento esistente. (</a:t>
            </a:r>
            <a:r>
              <a:rPr lang="it-IT" altLang="it-IT" sz="900" dirty="0">
                <a:latin typeface="Century Gothic" panose="020B0502020202020204" pitchFamily="34" charset="0"/>
                <a:cs typeface="Arial" panose="020B0604020202020204" pitchFamily="34" charset="0"/>
              </a:rPr>
              <a:t>Irrigidimento</a:t>
            </a:r>
            <a:r>
              <a:rPr lang="it-IT" altLang="it-IT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 = richiesta accolta con ammontare inferiore + richiesta non accolta). </a:t>
            </a:r>
            <a:r>
              <a:rPr lang="it-IT" altLang="it-IT" sz="900" dirty="0">
                <a:latin typeface="Century Gothic" panose="020B0502020202020204" pitchFamily="34" charset="0"/>
                <a:cs typeface="Arial" panose="020B0604020202020204" pitchFamily="34" charset="0"/>
              </a:rPr>
              <a:t>Testo originale della domanda</a:t>
            </a:r>
            <a:r>
              <a:rPr lang="it-IT" altLang="it-IT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: A prescindere dalle motivazioni e dalla  forma tecnica, la Sua impresa ha chiesto un fido  o un finanziamento, o ha chiesto di rinegoziare un fido o un finanziamento esistente, ad una delle banche con la quale intrattiene rapporti negli ultimi sei mesi?  Sì ha fatto richiesta ed è stata accolta con un ammontare pari o superiore a quello richiesto; Sì ha fatto richiesta ed è stata accolta con un ammontare inferiore a quello richiesto; Sì ha fatto richiesta ma non è stata accolta; Sì ha fatto richiesta, è in attesa di conoscere l’esito e non è intenzionata a rifarla nel prossimo semestre; Sì, ha fatto richiesta, è in attesa di conoscere l’esito ed è intenzionata a formalizzarla nel prossimo semestre; No non ha fatto richiesta</a:t>
            </a:r>
            <a:r>
              <a:rPr lang="it-IT" altLang="ja-JP" sz="900" b="0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it-IT" altLang="ja-JP" sz="900" dirty="0">
                <a:latin typeface="Century Gothic" panose="020B0502020202020204" pitchFamily="34" charset="0"/>
                <a:cs typeface="Arial" panose="020B0604020202020204" pitchFamily="34" charset="0"/>
              </a:rPr>
              <a:t>I dati sono riportati all’universo.</a:t>
            </a:r>
            <a:endParaRPr lang="it-IT" altLang="it-IT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4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5D5A5A6-0F4D-4F8C-9433-D8F483BD380F}"/>
              </a:ext>
            </a:extLst>
          </p:cNvPr>
          <p:cNvSpPr/>
          <p:nvPr/>
        </p:nvSpPr>
        <p:spPr bwMode="auto">
          <a:xfrm>
            <a:off x="7752456" y="3213208"/>
            <a:ext cx="2700000" cy="23400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D13213-5B8A-40D9-96E5-453EBCB3277D}"/>
              </a:ext>
            </a:extLst>
          </p:cNvPr>
          <p:cNvSpPr/>
          <p:nvPr/>
        </p:nvSpPr>
        <p:spPr bwMode="auto">
          <a:xfrm>
            <a:off x="4728120" y="3213208"/>
            <a:ext cx="2700000" cy="2340000"/>
          </a:xfrm>
          <a:prstGeom prst="rect">
            <a:avLst/>
          </a:prstGeom>
          <a:solidFill>
            <a:srgbClr val="1F497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198478E-DFB3-464B-866E-425F833FA229}"/>
              </a:ext>
            </a:extLst>
          </p:cNvPr>
          <p:cNvSpPr/>
          <p:nvPr/>
        </p:nvSpPr>
        <p:spPr bwMode="auto">
          <a:xfrm>
            <a:off x="1703784" y="3213208"/>
            <a:ext cx="2700000" cy="2340000"/>
          </a:xfrm>
          <a:prstGeom prst="rect">
            <a:avLst/>
          </a:prstGeom>
          <a:solidFill>
            <a:srgbClr val="1F497D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221886A-08AF-4BEF-887A-F06BF2C1BF03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1425102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DOMANDA e OFFERTA di credito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prima motivazione alla base della richiesta di credito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è legata ad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esigenze di liquidità e cassa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(60% delle imprese)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Tuttavia, è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elevata la quota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di coloro che si recano in banca per il cosiddetto «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credito buono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», ovvero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quello destinato ad investimenti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(26%)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E02A63FA-19C2-4858-9FC9-DA08DC6F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918573"/>
            <a:ext cx="11389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 b="0" dirty="0">
                <a:latin typeface="Century Gothic" panose="020B0502020202020204" pitchFamily="34" charset="0"/>
                <a:cs typeface="Arial" charset="0"/>
              </a:rPr>
              <a:t>Negli ultimi sei mesi La Sua impresa </a:t>
            </a:r>
            <a:r>
              <a:rPr lang="it-IT" altLang="it-IT" sz="1800" u="sng" dirty="0">
                <a:latin typeface="Century Gothic" panose="020B0502020202020204" pitchFamily="34" charset="0"/>
                <a:cs typeface="Arial" charset="0"/>
              </a:rPr>
              <a:t>ha chiesto un finanziamento o la rinegoziazione di un finanziamento esistente prevalentemente per</a:t>
            </a:r>
            <a:r>
              <a:rPr lang="it-IT" altLang="it-IT" sz="1800" b="0" dirty="0">
                <a:latin typeface="Century Gothic" panose="020B0502020202020204" pitchFamily="34" charset="0"/>
                <a:cs typeface="Arial" charset="0"/>
              </a:rPr>
              <a:t>…?</a:t>
            </a:r>
            <a:endParaRPr lang="it-IT" altLang="it-IT" sz="180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6C0BF60-CB4C-406A-9C5B-083B55FF6E01}"/>
              </a:ext>
            </a:extLst>
          </p:cNvPr>
          <p:cNvCxnSpPr>
            <a:cxnSpLocks/>
          </p:cNvCxnSpPr>
          <p:nvPr/>
        </p:nvCxnSpPr>
        <p:spPr bwMode="auto">
          <a:xfrm>
            <a:off x="1775520" y="3200522"/>
            <a:ext cx="2592000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64245CA-DDF5-4861-A53A-EAA78E5C31C6}"/>
              </a:ext>
            </a:extLst>
          </p:cNvPr>
          <p:cNvCxnSpPr>
            <a:cxnSpLocks/>
          </p:cNvCxnSpPr>
          <p:nvPr/>
        </p:nvCxnSpPr>
        <p:spPr bwMode="auto">
          <a:xfrm>
            <a:off x="1703784" y="5529686"/>
            <a:ext cx="2700000" cy="23522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7E13631-8C33-4750-BDD4-101868E4F2A2}"/>
              </a:ext>
            </a:extLst>
          </p:cNvPr>
          <p:cNvCxnSpPr>
            <a:cxnSpLocks/>
          </p:cNvCxnSpPr>
          <p:nvPr/>
        </p:nvCxnSpPr>
        <p:spPr bwMode="auto">
          <a:xfrm>
            <a:off x="1703512" y="3200522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463B2D1-7009-4F7E-9099-774652BD410D}"/>
              </a:ext>
            </a:extLst>
          </p:cNvPr>
          <p:cNvCxnSpPr>
            <a:cxnSpLocks/>
          </p:cNvCxnSpPr>
          <p:nvPr/>
        </p:nvCxnSpPr>
        <p:spPr bwMode="auto">
          <a:xfrm>
            <a:off x="4403784" y="3212976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15AF37A7-0C5C-4CE7-9347-A5123348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602" y="4519313"/>
            <a:ext cx="128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4400" dirty="0">
                <a:solidFill>
                  <a:srgbClr val="1F497D"/>
                </a:solidFill>
                <a:latin typeface="Century Gothic" panose="020B0502020202020204" pitchFamily="34" charset="0"/>
              </a:rPr>
              <a:t>60,0</a:t>
            </a: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id="{64DFB987-88AC-4A2A-B09A-AF9A0E6D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744" y="4212409"/>
            <a:ext cx="2439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0" dirty="0">
                <a:latin typeface="Century Gothic" panose="020B0502020202020204" pitchFamily="34" charset="0"/>
                <a:cs typeface="Arial" charset="0"/>
              </a:rPr>
              <a:t>Liquidità e cassa</a:t>
            </a:r>
            <a:endParaRPr lang="it-IT" altLang="it-IT" sz="2000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F71E313-AC45-46A3-B04A-01484B2BD7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7716" y="3336148"/>
            <a:ext cx="828004" cy="828004"/>
          </a:xfrm>
          <a:prstGeom prst="rect">
            <a:avLst/>
          </a:prstGeom>
        </p:spPr>
      </p:pic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4F9FAA73-C4A4-42D0-BE24-ACBDF817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366" y="4531767"/>
            <a:ext cx="128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4400" dirty="0">
                <a:solidFill>
                  <a:srgbClr val="1F497D"/>
                </a:solidFill>
                <a:latin typeface="Century Gothic" panose="020B0502020202020204" pitchFamily="34" charset="0"/>
              </a:rPr>
              <a:t>26,0</a:t>
            </a: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AA613880-7089-42C9-8042-074857E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8" y="4223728"/>
            <a:ext cx="2068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0" dirty="0">
                <a:latin typeface="Century Gothic" panose="020B0502020202020204" pitchFamily="34" charset="0"/>
                <a:cs typeface="Arial" charset="0"/>
              </a:rPr>
              <a:t>Investimenti</a:t>
            </a:r>
            <a:endParaRPr lang="it-IT" altLang="it-IT" sz="2000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D07FA0D-73EA-4B08-8898-39AA3C2B89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1215" y="3317521"/>
            <a:ext cx="822428" cy="822428"/>
          </a:xfrm>
          <a:prstGeom prst="rect">
            <a:avLst/>
          </a:prstGeom>
        </p:spPr>
      </p:pic>
      <p:sp>
        <p:nvSpPr>
          <p:cNvPr id="17" name="CasellaDiTesto 15">
            <a:extLst>
              <a:ext uri="{FF2B5EF4-FFF2-40B4-BE49-F238E27FC236}">
                <a16:creationId xmlns:a16="http://schemas.microsoft.com/office/drawing/2014/main" id="{6709275B-DD2A-4222-9F39-E0F7A24A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62" y="4519989"/>
            <a:ext cx="12891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14,0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F8BE2E5B-637C-4DF5-AF4D-812FD58A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410" y="3931729"/>
            <a:ext cx="2068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0" dirty="0">
                <a:latin typeface="Century Gothic" panose="020B0502020202020204" pitchFamily="34" charset="0"/>
                <a:cs typeface="Arial" charset="0"/>
              </a:rPr>
              <a:t>Ristrutturazione del debito</a:t>
            </a:r>
            <a:endParaRPr lang="it-IT" altLang="it-IT" sz="2000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51FB9558-8937-4405-8A23-E7F79E6397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5270" y="3299844"/>
            <a:ext cx="659199" cy="659199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B460E4F-3188-42E6-9642-AE36FC2E583B}"/>
              </a:ext>
            </a:extLst>
          </p:cNvPr>
          <p:cNvCxnSpPr>
            <a:cxnSpLocks/>
          </p:cNvCxnSpPr>
          <p:nvPr/>
        </p:nvCxnSpPr>
        <p:spPr bwMode="auto">
          <a:xfrm>
            <a:off x="4799856" y="3200522"/>
            <a:ext cx="2592000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31E693F-B305-44ED-9A78-4BC8B6F32863}"/>
              </a:ext>
            </a:extLst>
          </p:cNvPr>
          <p:cNvCxnSpPr>
            <a:cxnSpLocks/>
          </p:cNvCxnSpPr>
          <p:nvPr/>
        </p:nvCxnSpPr>
        <p:spPr bwMode="auto">
          <a:xfrm>
            <a:off x="4728120" y="5529686"/>
            <a:ext cx="2700000" cy="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936ECB8-5D50-4820-87FD-F1ED0BF23B79}"/>
              </a:ext>
            </a:extLst>
          </p:cNvPr>
          <p:cNvCxnSpPr>
            <a:cxnSpLocks/>
          </p:cNvCxnSpPr>
          <p:nvPr/>
        </p:nvCxnSpPr>
        <p:spPr bwMode="auto">
          <a:xfrm>
            <a:off x="4727848" y="3200522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16AF6C8-E731-430A-8C57-23FAEDB598F5}"/>
              </a:ext>
            </a:extLst>
          </p:cNvPr>
          <p:cNvCxnSpPr>
            <a:cxnSpLocks/>
          </p:cNvCxnSpPr>
          <p:nvPr/>
        </p:nvCxnSpPr>
        <p:spPr bwMode="auto">
          <a:xfrm>
            <a:off x="7428120" y="3212976"/>
            <a:ext cx="0" cy="2232000"/>
          </a:xfrm>
          <a:prstGeom prst="lin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DF0F5F5-BD29-44A0-97D3-5ECC396BEF77}"/>
              </a:ext>
            </a:extLst>
          </p:cNvPr>
          <p:cNvCxnSpPr>
            <a:cxnSpLocks/>
          </p:cNvCxnSpPr>
          <p:nvPr/>
        </p:nvCxnSpPr>
        <p:spPr bwMode="auto">
          <a:xfrm>
            <a:off x="7824192" y="3200522"/>
            <a:ext cx="2592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171D88A9-D22B-49EE-8252-BE709E7085D3}"/>
              </a:ext>
            </a:extLst>
          </p:cNvPr>
          <p:cNvCxnSpPr>
            <a:cxnSpLocks/>
          </p:cNvCxnSpPr>
          <p:nvPr/>
        </p:nvCxnSpPr>
        <p:spPr bwMode="auto">
          <a:xfrm>
            <a:off x="7752456" y="5529686"/>
            <a:ext cx="2700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856B01E-3AD7-466A-9287-8A6593B01591}"/>
              </a:ext>
            </a:extLst>
          </p:cNvPr>
          <p:cNvCxnSpPr>
            <a:cxnSpLocks/>
          </p:cNvCxnSpPr>
          <p:nvPr/>
        </p:nvCxnSpPr>
        <p:spPr bwMode="auto">
          <a:xfrm>
            <a:off x="7752184" y="3200522"/>
            <a:ext cx="0" cy="223200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1BEE32C-785F-4CE3-8FE1-EA668CC0E5E4}"/>
              </a:ext>
            </a:extLst>
          </p:cNvPr>
          <p:cNvCxnSpPr>
            <a:cxnSpLocks/>
          </p:cNvCxnSpPr>
          <p:nvPr/>
        </p:nvCxnSpPr>
        <p:spPr bwMode="auto">
          <a:xfrm>
            <a:off x="10452456" y="3212976"/>
            <a:ext cx="0" cy="223200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49">
            <a:extLst>
              <a:ext uri="{FF2B5EF4-FFF2-40B4-BE49-F238E27FC236}">
                <a16:creationId xmlns:a16="http://schemas.microsoft.com/office/drawing/2014/main" id="{214D4445-5705-480F-BEBC-19ADD821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375686"/>
            <a:ext cx="11518366" cy="23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105 casi. Esclusivamente le imprese che hanno fatto richiesta di credito.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7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E0273FD-46C1-41D3-9CB5-C91A9846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6AF526-C130-4D43-AFD2-C06F375D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6728"/>
            <a:ext cx="4773600" cy="28684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936FF69-AB6A-444F-AC5C-9AC959474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5830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D2DA0D-4E0F-46B4-BE09-635DA66D39C1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44635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della DURATA TEMPORALE 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74%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delle imprese del terziario della Valle d'Aosta con un finanziamento in corso giudica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sostanzialmente stabile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la situazione relativa alla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durata temporale del credito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0B2CA980-6ED3-4A68-A874-335731D0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5011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alla </a:t>
            </a:r>
            <a:r>
              <a:rPr lang="it-IT" altLang="ja-JP" sz="1600" u="sng" dirty="0">
                <a:latin typeface="Century Gothic" panose="020B0502020202020204" pitchFamily="34" charset="0"/>
              </a:rPr>
              <a:t>durata temporale del credito</a:t>
            </a:r>
            <a:r>
              <a:rPr lang="it-IT" altLang="ja-JP" sz="1600" b="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0AB2C73-1B26-44E3-A758-13BD9217EAAA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B51FC48-AA45-4771-9FAE-E25FDBCC4758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AD075BB-C813-4110-A1BD-367EDEAED37B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8599B82-7B59-4A25-8078-22643EAC1555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6AAE3BD-8F22-417E-B768-1A7E077C27F2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1398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90DEAB8-C587-4420-B04C-6616863EE6F2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781366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CE69CF0-1F62-468A-9F7F-C2214ECFDEA9}"/>
              </a:ext>
            </a:extLst>
          </p:cNvPr>
          <p:cNvSpPr txBox="1"/>
          <p:nvPr/>
        </p:nvSpPr>
        <p:spPr>
          <a:xfrm>
            <a:off x="5295366" y="2335228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50,9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8DBFFD4-832A-473B-9DD9-A7F45DCF92C8}"/>
              </a:ext>
            </a:extLst>
          </p:cNvPr>
          <p:cNvSpPr txBox="1"/>
          <p:nvPr/>
        </p:nvSpPr>
        <p:spPr>
          <a:xfrm>
            <a:off x="5295815" y="460261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50,9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D27FEDF-5DF8-471B-9C3F-61AFB338A748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CasellaDiTesto 9">
            <a:extLst>
              <a:ext uri="{FF2B5EF4-FFF2-40B4-BE49-F238E27FC236}">
                <a16:creationId xmlns:a16="http://schemas.microsoft.com/office/drawing/2014/main" id="{F8D742EE-89F7-4B3C-9F0F-F53957E8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50,9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013F2A1-51DF-476F-A9A2-22ED4E7BCFE9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3378D35A-4D89-4CBF-AB54-E9E99B82D5CA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91CFC24C-4139-45C1-8A19-4DF743F7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AD863FD0-C902-46B5-A735-2B51FCD184AA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CasellaDiTesto 9">
            <a:extLst>
              <a:ext uri="{FF2B5EF4-FFF2-40B4-BE49-F238E27FC236}">
                <a16:creationId xmlns:a16="http://schemas.microsoft.com/office/drawing/2014/main" id="{412AF259-BF9F-4116-B49D-80AAFB99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2CC443E4-EDC5-45FA-B3FC-190D17FE8608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8" name="CasellaDiTesto 9">
            <a:extLst>
              <a:ext uri="{FF2B5EF4-FFF2-40B4-BE49-F238E27FC236}">
                <a16:creationId xmlns:a16="http://schemas.microsoft.com/office/drawing/2014/main" id="{45CE7EDF-8140-48CA-B698-93C288F9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 Box 49">
            <a:extLst>
              <a:ext uri="{FF2B5EF4-FFF2-40B4-BE49-F238E27FC236}">
                <a16:creationId xmlns:a16="http://schemas.microsoft.com/office/drawing/2014/main" id="{C63A0B43-2B0A-402C-84A8-86426020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654269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1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3BB68A5-BEB1-48CC-B191-883882D4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70C911-F178-488A-84CE-D7C124DA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F9BA0D5-A686-4291-8AE2-68E5A6B3E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6000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315B3D9-E51A-48CF-B453-575BBE828B3B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15832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 COSTO DEL FINANZIAMENTO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Tra le imprese della Valle d'Aosta che hanno un finanziamento in corso,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69%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circa considera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stabile il costo del credito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(tassi di interesse)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nel corso dei primi sei mesi del 2019.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32F5895C-B764-4BE2-A90F-7FBCF4D4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46517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 </a:t>
            </a:r>
            <a:r>
              <a:rPr lang="it-IT" altLang="ja-JP" sz="1600" u="sng" dirty="0">
                <a:latin typeface="Century Gothic" panose="020B0502020202020204" pitchFamily="34" charset="0"/>
              </a:rPr>
              <a:t>tasso di interesse praticato dalla banca</a:t>
            </a:r>
            <a:r>
              <a:rPr lang="it-IT" altLang="ja-JP" sz="1600" b="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12DA5B2E-9F50-42FF-A32C-9B2A03E6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654269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77D2F4B-87C8-4C57-A0FD-7700A7CDEC0F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F3A1A56-A07A-40E6-8F79-FBC1F2647F06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C2E7745-FD61-4E3E-844B-27160035A57E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23F75B-1D24-42C5-B662-328E8E288467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47FBCBE-B967-43F1-BA80-AE9C799C9CC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46417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861F230-FF8B-4BB7-9C1A-4B86E228EE3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789158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2D49AB-DD03-4318-8ED0-E9AC4FE9D8C7}"/>
              </a:ext>
            </a:extLst>
          </p:cNvPr>
          <p:cNvSpPr txBox="1"/>
          <p:nvPr/>
        </p:nvSpPr>
        <p:spPr>
          <a:xfrm>
            <a:off x="5286820" y="227687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Century Gothic" panose="020B0502020202020204" pitchFamily="34" charset="0"/>
              </a:rPr>
              <a:t>49,6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32547A-9DD2-476C-B4B7-20FEAD03A2D1}"/>
              </a:ext>
            </a:extLst>
          </p:cNvPr>
          <p:cNvSpPr txBox="1"/>
          <p:nvPr/>
        </p:nvSpPr>
        <p:spPr>
          <a:xfrm>
            <a:off x="5287269" y="460186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Century Gothic" panose="020B0502020202020204" pitchFamily="34" charset="0"/>
              </a:rPr>
              <a:t>49,6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561C2ED-7427-4E24-BB4D-ECB6771FFCFE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CasellaDiTesto 9">
            <a:extLst>
              <a:ext uri="{FF2B5EF4-FFF2-40B4-BE49-F238E27FC236}">
                <a16:creationId xmlns:a16="http://schemas.microsoft.com/office/drawing/2014/main" id="{B298CAC1-12E1-4C0B-A349-A6B471B3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49,6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F57B1B8-2752-408D-A1A7-EB6B15C581B0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E3D48DA0-B74F-4DDF-9F35-89D319238ED4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102D39B9-F283-4295-8476-E09712C6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6F5B18C4-F9A1-4D26-A7A7-2DF4750D628F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CasellaDiTesto 9">
            <a:extLst>
              <a:ext uri="{FF2B5EF4-FFF2-40B4-BE49-F238E27FC236}">
                <a16:creationId xmlns:a16="http://schemas.microsoft.com/office/drawing/2014/main" id="{1B559FED-ABF6-4E43-A3B1-66D573BD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2135CAC-CAC1-49F0-856A-AC458E564479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7" name="CasellaDiTesto 9">
            <a:extLst>
              <a:ext uri="{FF2B5EF4-FFF2-40B4-BE49-F238E27FC236}">
                <a16:creationId xmlns:a16="http://schemas.microsoft.com/office/drawing/2014/main" id="{617BCB22-EF30-4F89-87EA-C0FD8F2B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2C834BB-5A3B-49D0-B0D2-101391A7B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839777-F64E-4EE4-9C6F-E1A2A406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49CCFE-9DC7-488F-8F0E-33C08CE3E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6000"/>
            <a:ext cx="5110292" cy="307080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A07800F7-955D-47CF-B7E7-5F6F307D1195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 COSTO DELL’ISTRUTTORIA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Oltre un’impresa su cinque della Valle d'Aosta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ha ravvisato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inasprimento dei costi delle condizioni accessorie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legate al credito negli ultimi sei mesi </a:t>
            </a:r>
            <a:r>
              <a:rPr lang="it-IT" sz="2200" b="0" i="1" dirty="0">
                <a:latin typeface="Century Gothic" panose="020B0502020202020204" pitchFamily="34" charset="0"/>
                <a:ea typeface="+mj-ea"/>
                <a:cs typeface="Arial"/>
              </a:rPr>
              <a:t>(istruttoria e altre condizioni)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914A7561-6183-41B8-9F64-768BDE47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654269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id="{FF1AD3B3-AD3B-4F06-8D5D-734BADDB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50118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 </a:t>
            </a:r>
            <a:r>
              <a:rPr lang="it-IT" altLang="ja-JP" sz="1600" u="sng" dirty="0">
                <a:latin typeface="Century Gothic" panose="020B0502020202020204" pitchFamily="34" charset="0"/>
              </a:rPr>
              <a:t>costo dell’istruttoria</a:t>
            </a:r>
            <a:r>
              <a:rPr lang="it-IT" altLang="ja-JP" sz="1600" b="0" dirty="0">
                <a:latin typeface="Century Gothic" panose="020B0502020202020204" pitchFamily="34" charset="0"/>
              </a:rPr>
              <a:t> e alle “altre condizioni”?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61E91280-6460-470C-803F-DBF626712024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C033977-4779-490E-8B86-D136B7D07E9E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9931AC2-E094-4F37-AAF8-5563D5A87CAE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C8D870A-2E41-4CD1-827B-F869B5E0243F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AB67A16-0743-47CC-B9AE-1D0A98A6D57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91451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0165DCA4-FFD2-4B40-AC2E-07AD2923CD54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58837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8459E1E-D349-4258-824E-6ED43D18C7F0}"/>
              </a:ext>
            </a:extLst>
          </p:cNvPr>
          <p:cNvSpPr txBox="1"/>
          <p:nvPr/>
        </p:nvSpPr>
        <p:spPr>
          <a:xfrm>
            <a:off x="5283647" y="240723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44,7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A05AD15-5E6B-40A0-931F-741AFA4B0A09}"/>
              </a:ext>
            </a:extLst>
          </p:cNvPr>
          <p:cNvSpPr txBox="1"/>
          <p:nvPr/>
        </p:nvSpPr>
        <p:spPr>
          <a:xfrm>
            <a:off x="5284096" y="4674622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44,7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4FB5A9C-4EEB-42AF-9508-BA04FB103B0C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CasellaDiTesto 9">
            <a:extLst>
              <a:ext uri="{FF2B5EF4-FFF2-40B4-BE49-F238E27FC236}">
                <a16:creationId xmlns:a16="http://schemas.microsoft.com/office/drawing/2014/main" id="{FC75E475-0DFC-45F1-8E5C-36B50B384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44,7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95F4FDF-C512-446D-9F2D-91AC0BEA0195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A2CE2672-B43E-409A-B5DA-F167B4EA5A27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7" name="CasellaDiTesto 9">
            <a:extLst>
              <a:ext uri="{FF2B5EF4-FFF2-40B4-BE49-F238E27FC236}">
                <a16:creationId xmlns:a16="http://schemas.microsoft.com/office/drawing/2014/main" id="{B4D57FFB-3A77-44F5-A418-036ED771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8856AFB1-873D-4633-B7DD-4D500BB41D8A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9" name="CasellaDiTesto 9">
            <a:extLst>
              <a:ext uri="{FF2B5EF4-FFF2-40B4-BE49-F238E27FC236}">
                <a16:creationId xmlns:a16="http://schemas.microsoft.com/office/drawing/2014/main" id="{1DE8E29B-E53A-4303-B094-2C889C21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ECF261C0-87FA-427A-AA9E-7B404E0FCC8D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1" name="CasellaDiTesto 9">
            <a:extLst>
              <a:ext uri="{FF2B5EF4-FFF2-40B4-BE49-F238E27FC236}">
                <a16:creationId xmlns:a16="http://schemas.microsoft.com/office/drawing/2014/main" id="{49654DCB-54D1-422D-97A5-532F6352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2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2">
            <a:extLst>
              <a:ext uri="{FF2B5EF4-FFF2-40B4-BE49-F238E27FC236}">
                <a16:creationId xmlns:a16="http://schemas.microsoft.com/office/drawing/2014/main" id="{C6E883FF-D0A9-47AE-8932-E6901D0D5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72" y="893972"/>
            <a:ext cx="1907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Indice</a:t>
            </a:r>
          </a:p>
        </p:txBody>
      </p:sp>
      <p:sp>
        <p:nvSpPr>
          <p:cNvPr id="12" name="Sottotitolo 3">
            <a:extLst>
              <a:ext uri="{FF2B5EF4-FFF2-40B4-BE49-F238E27FC236}">
                <a16:creationId xmlns:a16="http://schemas.microsoft.com/office/drawing/2014/main" id="{7169062C-6440-46DC-A5F6-6A4704FE3CB3}"/>
              </a:ext>
            </a:extLst>
          </p:cNvPr>
          <p:cNvSpPr txBox="1">
            <a:spLocks/>
          </p:cNvSpPr>
          <p:nvPr/>
        </p:nvSpPr>
        <p:spPr bwMode="auto">
          <a:xfrm>
            <a:off x="3433428" y="2132324"/>
            <a:ext cx="532686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b="1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Premessa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Andamento congiunturale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Osservatorio sul credito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 e appendice</a:t>
            </a:r>
          </a:p>
        </p:txBody>
      </p:sp>
      <p:pic>
        <p:nvPicPr>
          <p:cNvPr id="13" name="Elemento grafico 12" descr="Insegnante">
            <a:extLst>
              <a:ext uri="{FF2B5EF4-FFF2-40B4-BE49-F238E27FC236}">
                <a16:creationId xmlns:a16="http://schemas.microsoft.com/office/drawing/2014/main" id="{F87F2A12-E17A-4BF4-81F8-A5910052C0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971" y="2253564"/>
            <a:ext cx="624548" cy="624548"/>
          </a:xfrm>
          <a:prstGeom prst="rect">
            <a:avLst/>
          </a:prstGeom>
        </p:spPr>
      </p:pic>
      <p:pic>
        <p:nvPicPr>
          <p:cNvPr id="14" name="Elemento grafico 13" descr="Grafico a barre">
            <a:extLst>
              <a:ext uri="{FF2B5EF4-FFF2-40B4-BE49-F238E27FC236}">
                <a16:creationId xmlns:a16="http://schemas.microsoft.com/office/drawing/2014/main" id="{470E6E0A-04E9-4114-9E34-7AB053BB8B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360" y="2982090"/>
            <a:ext cx="567771" cy="567771"/>
          </a:xfrm>
          <a:prstGeom prst="rect">
            <a:avLst/>
          </a:prstGeom>
        </p:spPr>
      </p:pic>
      <p:pic>
        <p:nvPicPr>
          <p:cNvPr id="15" name="Elemento grafico 14" descr="Graffetta">
            <a:extLst>
              <a:ext uri="{FF2B5EF4-FFF2-40B4-BE49-F238E27FC236}">
                <a16:creationId xmlns:a16="http://schemas.microsoft.com/office/drawing/2014/main" id="{76D2F950-465C-4ABA-8DF9-CCC82BBB73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1229" y="5117852"/>
            <a:ext cx="624548" cy="624548"/>
          </a:xfrm>
          <a:prstGeom prst="rect">
            <a:avLst/>
          </a:prstGeom>
        </p:spPr>
      </p:pic>
      <p:pic>
        <p:nvPicPr>
          <p:cNvPr id="16" name="Elemento grafico 15" descr="Monete">
            <a:extLst>
              <a:ext uri="{FF2B5EF4-FFF2-40B4-BE49-F238E27FC236}">
                <a16:creationId xmlns:a16="http://schemas.microsoft.com/office/drawing/2014/main" id="{9608D6AC-9EA3-4AC3-A412-050A055A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1229" y="4373109"/>
            <a:ext cx="624548" cy="624548"/>
          </a:xfrm>
          <a:prstGeom prst="rect">
            <a:avLst/>
          </a:prstGeom>
        </p:spPr>
      </p:pic>
      <p:pic>
        <p:nvPicPr>
          <p:cNvPr id="17" name="Elemento grafico 16" descr="Lente di ingrandimento">
            <a:extLst>
              <a:ext uri="{FF2B5EF4-FFF2-40B4-BE49-F238E27FC236}">
                <a16:creationId xmlns:a16="http://schemas.microsoft.com/office/drawing/2014/main" id="{24D8328D-E39D-481D-A31E-2C51103A26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79697" y="3689043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4ECCE-FFC3-40DD-80B9-5691C6D8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F27A35-2EE2-451F-B700-121D289E1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DFF12B-C85F-4761-B048-A4C87763F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916000"/>
            <a:ext cx="5110292" cy="307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00C8FC-CD6E-4B30-83A4-AA8696DDD081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delle GARANZIE </a:t>
            </a: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Un quarto delle imprese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della Valle d'Aosta giudica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più esigenti le richieste delle banche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negli ultimi sei mesi in fatto di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garanzie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a copertura dei finanziamenti concessi.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DE50EFE6-6FD9-482D-B19E-A24779D4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071503"/>
            <a:ext cx="1087029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288 casi. Solo per le imprese che hanno dei fidi o dei finanziamenti da oltre sei mesi.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FA8073D7-06C3-4D82-9E94-C0382390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5011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Lei ritiene che la situazione sia migliorata, rimasta invariata o peggiorata negli ultimi sei mesi con riferimento alle </a:t>
            </a:r>
            <a:r>
              <a:rPr lang="it-IT" altLang="ja-JP" sz="1600" u="sng" dirty="0">
                <a:latin typeface="Century Gothic" panose="020B0502020202020204" pitchFamily="34" charset="0"/>
              </a:rPr>
              <a:t>garanzie richieste dalle banche</a:t>
            </a:r>
            <a:r>
              <a:rPr lang="it-IT" altLang="ja-JP" sz="1600" b="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80034B2-F78C-4E57-BDAA-E0D903055E0B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143C165-8AF8-4BAD-B774-60E49E720B01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1713C4A-C76D-4299-9081-C54C87E252FB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CB7EEE-9AF1-4280-A95A-9DC784D4D067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F2E18C1E-1DD5-4B07-9ADB-3F326178C8B4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651317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A84F92D-FE91-4087-981B-B3329A52F5D2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5026485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DC247F3-D269-40D5-A1B1-F8EB4CEEC567}"/>
              </a:ext>
            </a:extLst>
          </p:cNvPr>
          <p:cNvSpPr txBox="1"/>
          <p:nvPr/>
        </p:nvSpPr>
        <p:spPr>
          <a:xfrm>
            <a:off x="5289398" y="246449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39,0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44692C7-F23F-400F-A56E-D3BD190898A9}"/>
              </a:ext>
            </a:extLst>
          </p:cNvPr>
          <p:cNvSpPr txBox="1"/>
          <p:nvPr/>
        </p:nvSpPr>
        <p:spPr>
          <a:xfrm>
            <a:off x="5289847" y="483966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39,0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61A96CB-C1D7-4AE3-B026-5257A021BB60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CasellaDiTesto 9">
            <a:extLst>
              <a:ext uri="{FF2B5EF4-FFF2-40B4-BE49-F238E27FC236}">
                <a16:creationId xmlns:a16="http://schemas.microsoft.com/office/drawing/2014/main" id="{708BCD55-D230-403F-B5DD-6D1325A5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39,0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1418B8B-8FB5-433E-9A23-53DFB3D24008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3939E771-B499-4D30-8DD8-FABF9A742F37}"/>
              </a:ext>
            </a:extLst>
          </p:cNvPr>
          <p:cNvSpPr/>
          <p:nvPr/>
        </p:nvSpPr>
        <p:spPr bwMode="auto">
          <a:xfrm>
            <a:off x="1133481" y="5589286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720D9371-2942-47FB-92D3-68FAD55DB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31D1FA78-7279-435A-A9D0-DFCAFBFB79FD}"/>
              </a:ext>
            </a:extLst>
          </p:cNvPr>
          <p:cNvSpPr/>
          <p:nvPr/>
        </p:nvSpPr>
        <p:spPr bwMode="auto">
          <a:xfrm>
            <a:off x="2152728" y="5584155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CasellaDiTesto 9">
            <a:extLst>
              <a:ext uri="{FF2B5EF4-FFF2-40B4-BE49-F238E27FC236}">
                <a16:creationId xmlns:a16="http://schemas.microsoft.com/office/drawing/2014/main" id="{12C270F6-64BB-4232-9E36-61378F93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537823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99F4CE3F-F4B0-44F0-ACA0-7E05712C2BA1}"/>
              </a:ext>
            </a:extLst>
          </p:cNvPr>
          <p:cNvSpPr/>
          <p:nvPr/>
        </p:nvSpPr>
        <p:spPr bwMode="auto">
          <a:xfrm>
            <a:off x="3231118" y="5584155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CasellaDiTesto 9">
            <a:extLst>
              <a:ext uri="{FF2B5EF4-FFF2-40B4-BE49-F238E27FC236}">
                <a16:creationId xmlns:a16="http://schemas.microsoft.com/office/drawing/2014/main" id="{10D5106D-B289-4B64-9E43-4DF6384A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537823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1E7F384-3CE4-49AC-BF12-AEC52A9D5721}"/>
              </a:ext>
            </a:extLst>
          </p:cNvPr>
          <p:cNvSpPr txBox="1"/>
          <p:nvPr/>
        </p:nvSpPr>
        <p:spPr>
          <a:xfrm>
            <a:off x="1267047" y="35748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8000"/>
                </a:solidFill>
                <a:latin typeface="Century Gothic" panose="020B0502020202020204" pitchFamily="34" charset="0"/>
              </a:rPr>
              <a:t>2,6</a:t>
            </a:r>
          </a:p>
        </p:txBody>
      </p:sp>
    </p:spTree>
    <p:extLst>
      <p:ext uri="{BB962C8B-B14F-4D97-AF65-F5344CB8AC3E}">
        <p14:creationId xmlns:p14="http://schemas.microsoft.com/office/powerpoint/2010/main" val="2744655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>
            <a:extLst>
              <a:ext uri="{FF2B5EF4-FFF2-40B4-BE49-F238E27FC236}">
                <a16:creationId xmlns:a16="http://schemas.microsoft.com/office/drawing/2014/main" id="{C869EECA-2B3E-4175-94AD-435B40F74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72" y="893972"/>
            <a:ext cx="1907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Indice</a:t>
            </a:r>
          </a:p>
        </p:txBody>
      </p:sp>
      <p:sp>
        <p:nvSpPr>
          <p:cNvPr id="3" name="Sottotitolo 3">
            <a:extLst>
              <a:ext uri="{FF2B5EF4-FFF2-40B4-BE49-F238E27FC236}">
                <a16:creationId xmlns:a16="http://schemas.microsoft.com/office/drawing/2014/main" id="{876CB4C5-BF49-4906-AF33-DEAEA63BD482}"/>
              </a:ext>
            </a:extLst>
          </p:cNvPr>
          <p:cNvSpPr txBox="1">
            <a:spLocks/>
          </p:cNvSpPr>
          <p:nvPr/>
        </p:nvSpPr>
        <p:spPr bwMode="auto">
          <a:xfrm>
            <a:off x="3433428" y="2132324"/>
            <a:ext cx="532686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Premessa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Andamento congiunturale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Osservatorio sul credito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 e appendice</a:t>
            </a:r>
          </a:p>
        </p:txBody>
      </p:sp>
      <p:pic>
        <p:nvPicPr>
          <p:cNvPr id="4" name="Elemento grafico 3" descr="Insegnante">
            <a:extLst>
              <a:ext uri="{FF2B5EF4-FFF2-40B4-BE49-F238E27FC236}">
                <a16:creationId xmlns:a16="http://schemas.microsoft.com/office/drawing/2014/main" id="{1038B56C-BB1A-4A76-B1A1-4872BA3825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971" y="2253564"/>
            <a:ext cx="624548" cy="624548"/>
          </a:xfrm>
          <a:prstGeom prst="rect">
            <a:avLst/>
          </a:prstGeom>
        </p:spPr>
      </p:pic>
      <p:pic>
        <p:nvPicPr>
          <p:cNvPr id="5" name="Elemento grafico 4" descr="Grafico a barre">
            <a:extLst>
              <a:ext uri="{FF2B5EF4-FFF2-40B4-BE49-F238E27FC236}">
                <a16:creationId xmlns:a16="http://schemas.microsoft.com/office/drawing/2014/main" id="{6D00F539-1E1C-4A35-AAD5-FE11FA0AF0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360" y="2982090"/>
            <a:ext cx="567771" cy="567771"/>
          </a:xfrm>
          <a:prstGeom prst="rect">
            <a:avLst/>
          </a:prstGeom>
        </p:spPr>
      </p:pic>
      <p:pic>
        <p:nvPicPr>
          <p:cNvPr id="6" name="Elemento grafico 5" descr="Graffetta">
            <a:extLst>
              <a:ext uri="{FF2B5EF4-FFF2-40B4-BE49-F238E27FC236}">
                <a16:creationId xmlns:a16="http://schemas.microsoft.com/office/drawing/2014/main" id="{147F5BBE-15F3-47C0-B8C2-40DE6F517D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1229" y="5117852"/>
            <a:ext cx="624548" cy="624548"/>
          </a:xfrm>
          <a:prstGeom prst="rect">
            <a:avLst/>
          </a:prstGeom>
        </p:spPr>
      </p:pic>
      <p:pic>
        <p:nvPicPr>
          <p:cNvPr id="7" name="Elemento grafico 6" descr="Monete">
            <a:extLst>
              <a:ext uri="{FF2B5EF4-FFF2-40B4-BE49-F238E27FC236}">
                <a16:creationId xmlns:a16="http://schemas.microsoft.com/office/drawing/2014/main" id="{9C8668CD-9E93-48E1-8059-97AD9C42AD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1229" y="4373109"/>
            <a:ext cx="624548" cy="624548"/>
          </a:xfrm>
          <a:prstGeom prst="rect">
            <a:avLst/>
          </a:prstGeom>
        </p:spPr>
      </p:pic>
      <p:pic>
        <p:nvPicPr>
          <p:cNvPr id="8" name="Elemento grafico 7" descr="Lente di ingrandimento">
            <a:extLst>
              <a:ext uri="{FF2B5EF4-FFF2-40B4-BE49-F238E27FC236}">
                <a16:creationId xmlns:a16="http://schemas.microsoft.com/office/drawing/2014/main" id="{0AB7F5A0-2338-4EA2-A972-72E238408F8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79697" y="3689043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F1197642-BBE0-4BD9-BE56-5D01B6CD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34" y="760111"/>
            <a:ext cx="11231266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</a:rPr>
              <a:t>COMMITTENTE</a:t>
            </a:r>
          </a:p>
          <a:p>
            <a:pPr algn="just"/>
            <a:r>
              <a:rPr lang="it-IT" altLang="ja-JP" sz="1080" b="0" dirty="0">
                <a:latin typeface="Century Gothic" panose="020B0502020202020204" pitchFamily="34" charset="0"/>
              </a:rPr>
              <a:t>Confcommercio Valle d'Aosta</a:t>
            </a:r>
          </a:p>
          <a:p>
            <a:pPr algn="just"/>
            <a:endParaRPr lang="it-IT" sz="1080" b="0" dirty="0">
              <a:solidFill>
                <a:srgbClr val="203864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</a:rPr>
              <a:t>AUTORE</a:t>
            </a:r>
          </a:p>
          <a:p>
            <a:pPr algn="just" eaLnBrk="1" hangingPunct="1"/>
            <a:r>
              <a:rPr lang="it-IT" sz="1080" b="0" dirty="0">
                <a:solidFill>
                  <a:srgbClr val="000000"/>
                </a:solidFill>
                <a:latin typeface="Century Gothic" panose="020B0502020202020204" pitchFamily="34" charset="0"/>
              </a:rPr>
              <a:t>Format </a:t>
            </a:r>
            <a:r>
              <a:rPr lang="it-IT" sz="1080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Research</a:t>
            </a:r>
            <a:r>
              <a:rPr lang="it-IT" sz="108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080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Srl</a:t>
            </a:r>
            <a:r>
              <a:rPr lang="it-IT" sz="108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(</a:t>
            </a:r>
            <a:r>
              <a:rPr lang="it-IT" sz="1080" b="0" dirty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www.formatresearch.com</a:t>
            </a:r>
            <a:r>
              <a:rPr lang="it-IT" sz="1080" b="0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it-IT" sz="1080" dirty="0">
              <a:solidFill>
                <a:srgbClr val="333399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</a:rPr>
              <a:t>OBIETTIVI DEL LAVORO</a:t>
            </a:r>
          </a:p>
          <a:p>
            <a:pPr algn="just"/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Indagine sull</a:t>
            </a:r>
            <a:r>
              <a:rPr lang="it-IT" altLang="ja-JP" sz="1080" b="0" dirty="0">
                <a:latin typeface="Century Gothic" panose="020B0502020202020204" pitchFamily="34" charset="0"/>
                <a:ea typeface="MS Mincho" pitchFamily="49" charset="-128"/>
              </a:rPr>
              <a:t>’andamento economico e sul fabbisogno del credito delle imprese del terziario della Valle d'Aosta.</a:t>
            </a:r>
            <a:endParaRPr lang="it-IT" altLang="ja-JP" sz="108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endParaRPr lang="it-IT" sz="1080" dirty="0">
              <a:solidFill>
                <a:srgbClr val="203864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DISEGNO DEL CAMPIONE</a:t>
            </a:r>
          </a:p>
          <a:p>
            <a:pPr algn="just"/>
            <a:r>
              <a:rPr lang="it-IT" altLang="ja-JP" sz="1080" b="0" dirty="0">
                <a:latin typeface="Century Gothic" panose="020B0502020202020204" pitchFamily="34" charset="0"/>
                <a:ea typeface="MS Mincho" pitchFamily="49" charset="-128"/>
              </a:rPr>
              <a:t>Campione rappresentativo dell’universo delle imprese del terziario della Valle d'Aosta. Domini di studio del campione: dimensione (1 addetto, 2-5 addetti, 6-9 addetti, 10-49 addetti, oltre 49 addetti), settore di attività (commercio, turismo, servizi)</a:t>
            </a:r>
            <a:r>
              <a:rPr lang="it-IT" altLang="ja-JP" sz="1080" b="0" dirty="0">
                <a:latin typeface="Century Gothic" panose="020B0502020202020204" pitchFamily="34" charset="0"/>
                <a:ea typeface="MS Mincho" charset="0"/>
                <a:cs typeface="MS Mincho" charset="0"/>
              </a:rPr>
              <a:t>.</a:t>
            </a:r>
            <a:endParaRPr lang="it-IT" altLang="ja-JP" sz="1080" b="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endParaRPr lang="it-IT" sz="1080" b="1" dirty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NUMEROSITA’ CAMPIONARIA</a:t>
            </a:r>
          </a:p>
          <a:p>
            <a:pPr algn="just"/>
            <a:r>
              <a:rPr lang="it-IT" altLang="ja-JP" sz="1080" b="0" dirty="0">
                <a:latin typeface="Century Gothic" panose="020B0502020202020204" pitchFamily="34" charset="0"/>
                <a:ea typeface="MS Mincho" pitchFamily="49" charset="-128"/>
              </a:rPr>
              <a:t>Numerosità campionaria </a:t>
            </a:r>
            <a:r>
              <a:rPr lang="it-IT" altLang="ja-JP" sz="1080" b="0" dirty="0">
                <a:solidFill>
                  <a:srgbClr val="000000"/>
                </a:solidFill>
                <a:latin typeface="Century Gothic" panose="020B0502020202020204" pitchFamily="34" charset="0"/>
                <a:ea typeface="MS Mincho" pitchFamily="49" charset="-128"/>
              </a:rPr>
              <a:t>complessiva: 430 casi (430 interviste a buon fine). Anagrafiche «non reperibili»: 445 (31,4%); «rifiuti»: 543 (38,3%); «sostituzioni»: 988 (69,7%). Intervallo di confidenza 95% (Errore </a:t>
            </a:r>
            <a:r>
              <a:rPr lang="it-IT" altLang="ja-JP" sz="1080" b="0" u="sng" dirty="0">
                <a:solidFill>
                  <a:srgbClr val="000000"/>
                </a:solidFill>
                <a:latin typeface="Century Gothic" panose="020B0502020202020204" pitchFamily="34" charset="0"/>
                <a:ea typeface="MS Mincho" pitchFamily="49" charset="-128"/>
              </a:rPr>
              <a:t>+</a:t>
            </a:r>
            <a:r>
              <a:rPr lang="it-IT" altLang="ja-JP" sz="1080" b="0" dirty="0">
                <a:solidFill>
                  <a:srgbClr val="000000"/>
                </a:solidFill>
                <a:latin typeface="Century Gothic" panose="020B0502020202020204" pitchFamily="34" charset="0"/>
                <a:ea typeface="MS Mincho" pitchFamily="49" charset="-128"/>
              </a:rPr>
              <a:t>4,8%). Fonte delle anagrafiche delle imprese: Camere di commercio.</a:t>
            </a:r>
          </a:p>
          <a:p>
            <a:pPr algn="just"/>
            <a:endParaRPr lang="it-IT" sz="1080" b="1" dirty="0">
              <a:solidFill>
                <a:srgbClr val="203864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METODO DI CONTATTO</a:t>
            </a:r>
          </a:p>
          <a:p>
            <a:pPr algn="just"/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Interviste telefoniche somministrate con il Sistema Cati (</a:t>
            </a:r>
            <a:r>
              <a:rPr lang="it-IT" sz="1080" b="0" i="1" dirty="0">
                <a:latin typeface="Century Gothic" panose="020B0502020202020204" pitchFamily="34" charset="0"/>
                <a:ea typeface="MS Mincho" pitchFamily="49" charset="-128"/>
              </a:rPr>
              <a:t>Computer Assisted Telephone Interview</a:t>
            </a:r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) / </a:t>
            </a:r>
            <a:r>
              <a:rPr lang="it-IT" sz="1080" b="0" dirty="0" err="1">
                <a:latin typeface="Century Gothic" panose="020B0502020202020204" pitchFamily="34" charset="0"/>
                <a:ea typeface="MS Mincho" pitchFamily="49" charset="-128"/>
              </a:rPr>
              <a:t>Cawi</a:t>
            </a:r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 (</a:t>
            </a:r>
            <a:r>
              <a:rPr lang="it-IT" sz="1080" b="0" i="1" dirty="0">
                <a:latin typeface="Century Gothic" panose="020B0502020202020204" pitchFamily="34" charset="0"/>
                <a:ea typeface="MS Mincho" pitchFamily="49" charset="-128"/>
              </a:rPr>
              <a:t>Computer </a:t>
            </a:r>
            <a:r>
              <a:rPr lang="it-IT" sz="1080" b="0" i="1" dirty="0" err="1">
                <a:latin typeface="Century Gothic" panose="020B0502020202020204" pitchFamily="34" charset="0"/>
                <a:ea typeface="MS Mincho" pitchFamily="49" charset="-128"/>
              </a:rPr>
              <a:t>Assisted</a:t>
            </a:r>
            <a:r>
              <a:rPr lang="it-IT" sz="1080" b="0" i="1" dirty="0">
                <a:latin typeface="Century Gothic" panose="020B0502020202020204" pitchFamily="34" charset="0"/>
                <a:ea typeface="MS Mincho" pitchFamily="49" charset="-128"/>
              </a:rPr>
              <a:t> Web Interview</a:t>
            </a:r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).</a:t>
            </a:r>
          </a:p>
          <a:p>
            <a:pPr algn="just"/>
            <a:endParaRPr lang="it-IT" sz="1080" b="0" dirty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TECNICA DI RILEVAZIONE </a:t>
            </a:r>
          </a:p>
          <a:p>
            <a:pPr algn="just"/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Questionario strutturato. </a:t>
            </a:r>
          </a:p>
          <a:p>
            <a:pPr algn="just"/>
            <a:endParaRPr lang="it-IT" sz="1080" b="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PERIODO DI EFFETTUAZIONE DELLE INTERVISTE </a:t>
            </a:r>
          </a:p>
          <a:p>
            <a:pPr algn="just"/>
            <a:r>
              <a:rPr lang="it-IT" altLang="it-IT" sz="1080" b="0" dirty="0">
                <a:latin typeface="Century Gothic" panose="020B0502020202020204" pitchFamily="34" charset="0"/>
                <a:ea typeface="MS Mincho" panose="02020609040205080304" pitchFamily="49" charset="-128"/>
              </a:rPr>
              <a:t>Dal 17 al 28 giugno 2019.</a:t>
            </a:r>
            <a:endParaRPr lang="it-IT" sz="1080" b="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endParaRPr lang="it-IT" sz="1080" b="0" dirty="0">
              <a:solidFill>
                <a:srgbClr val="FF0000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CODICE DEONTOLOGICO  </a:t>
            </a:r>
          </a:p>
          <a:p>
            <a:pPr algn="just"/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La rilevazione è stata realizzata nel rispetto del Codice deontologico dei ricercatori europei </a:t>
            </a:r>
            <a:r>
              <a:rPr lang="it-IT" sz="1080" b="0" dirty="0" err="1">
                <a:latin typeface="Century Gothic" panose="020B0502020202020204" pitchFamily="34" charset="0"/>
                <a:ea typeface="MS Mincho" pitchFamily="49" charset="-128"/>
              </a:rPr>
              <a:t>Esomar</a:t>
            </a:r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, del Codice deontologico </a:t>
            </a:r>
            <a:r>
              <a:rPr lang="it-IT" sz="1080" b="0" dirty="0" err="1">
                <a:latin typeface="Century Gothic" panose="020B0502020202020204" pitchFamily="34" charset="0"/>
                <a:ea typeface="MS Mincho" pitchFamily="49" charset="-128"/>
              </a:rPr>
              <a:t>Assirm</a:t>
            </a:r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 (Associazione istituti di ricerca e sondaggi di opinione italiani), e della «Legge sulla Privacy» (articolo 13 del d.lgs. 196 del 2003 e Regolamento UE n. 679/2016 art. 13-14) .</a:t>
            </a:r>
            <a:endParaRPr lang="it-IT" altLang="ja-JP" sz="1080" b="0" dirty="0"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endParaRPr lang="it-IT" sz="1080" b="0" dirty="0">
              <a:solidFill>
                <a:srgbClr val="1F497D"/>
              </a:solidFill>
              <a:latin typeface="Century Gothic" panose="020B0502020202020204" pitchFamily="34" charset="0"/>
              <a:ea typeface="MS Mincho" pitchFamily="49" charset="-128"/>
            </a:endParaRPr>
          </a:p>
          <a:p>
            <a:pPr algn="just"/>
            <a:r>
              <a:rPr lang="it-IT" sz="1080" b="1" dirty="0">
                <a:solidFill>
                  <a:srgbClr val="203864"/>
                </a:solidFill>
                <a:latin typeface="Century Gothic" panose="020B0502020202020204" pitchFamily="34" charset="0"/>
                <a:ea typeface="MS Mincho" pitchFamily="49" charset="-128"/>
              </a:rPr>
              <a:t>DIRETTORE DELLA RICERCA</a:t>
            </a:r>
          </a:p>
          <a:p>
            <a:pPr algn="just"/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Dott. Pierluigi Ascani</a:t>
            </a:r>
          </a:p>
          <a:p>
            <a:pPr algn="just"/>
            <a:r>
              <a:rPr lang="it-IT" sz="1080" b="0" dirty="0">
                <a:latin typeface="Century Gothic" panose="020B0502020202020204" pitchFamily="34" charset="0"/>
                <a:ea typeface="MS Mincho" pitchFamily="49" charset="-128"/>
              </a:rPr>
              <a:t>Dott. Daniele Serio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36EDE18-4F48-496B-9FC7-44AC1CB73F14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Scheda tecnica della ricerca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27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5CE2D9-DE5A-42E4-8F1A-7999CD950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64" y="1501131"/>
            <a:ext cx="2085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UNIVERSO IMPRESE DELLA VALLE D'AOSTA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FFA331-8880-4166-9DF2-E251B3BE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5827386"/>
            <a:ext cx="3528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it-IT" sz="1400" dirty="0">
                <a:latin typeface="Century Gothic" panose="020B0502020202020204" pitchFamily="34" charset="0"/>
              </a:rPr>
              <a:t>Fonte: </a:t>
            </a:r>
            <a:r>
              <a:rPr lang="it-IT" sz="1400" dirty="0" err="1">
                <a:latin typeface="Century Gothic" panose="020B0502020202020204" pitchFamily="34" charset="0"/>
              </a:rPr>
              <a:t>I.Stat</a:t>
            </a:r>
            <a:r>
              <a:rPr lang="it-IT" sz="1400" dirty="0">
                <a:latin typeface="Century Gothic" panose="020B0502020202020204" pitchFamily="34" charset="0"/>
              </a:rPr>
              <a:t> 2019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FDE08-77B4-4913-A7A9-99E3C956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15" y="6347684"/>
            <a:ext cx="96461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it-IT" sz="900" b="0" i="1" dirty="0">
                <a:latin typeface="Century Gothic" panose="020B0502020202020204" pitchFamily="34" charset="0"/>
              </a:rPr>
              <a:t>* Nell’ambito dei servizi non sono considerate le </a:t>
            </a:r>
            <a:r>
              <a:rPr lang="it-IT" altLang="ja-JP" sz="900" b="0" i="1" dirty="0">
                <a:latin typeface="Century Gothic" panose="020B0502020202020204" pitchFamily="34" charset="0"/>
              </a:rPr>
              <a:t>Attività finanziarie e assicurative e le Attività professionali, scientifiche e tecniche.</a:t>
            </a:r>
            <a:endParaRPr lang="it-IT" altLang="it-IT" sz="900" b="0" i="1" dirty="0">
              <a:latin typeface="Century Gothic" panose="020B0502020202020204" pitchFamily="34" charset="0"/>
            </a:endParaRPr>
          </a:p>
        </p:txBody>
      </p:sp>
      <p:sp>
        <p:nvSpPr>
          <p:cNvPr id="12" name="Rettangolo 4">
            <a:extLst>
              <a:ext uri="{FF2B5EF4-FFF2-40B4-BE49-F238E27FC236}">
                <a16:creationId xmlns:a16="http://schemas.microsoft.com/office/drawing/2014/main" id="{7E7E1815-2BE0-464F-B885-07B5533A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168988"/>
            <a:ext cx="10567113" cy="2034345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DB28844-DAB7-4764-9D64-4D601C5C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66" y="3949403"/>
            <a:ext cx="2122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it-IT" sz="18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CAMPIONE  IMPRESE DELLA VALLE D'AOSTA 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09EACFA-74E4-451A-895C-9BF2FA060F0F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Universo rappresentato e struttura del campione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A639AD-6388-4F3F-9EB9-4CF0877D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265" y="1501131"/>
            <a:ext cx="7038224" cy="13721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DF78D2-5F62-4600-9CBC-F22134B31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265" y="3949403"/>
            <a:ext cx="7038224" cy="1372195"/>
          </a:xfrm>
          <a:prstGeom prst="rect">
            <a:avLst/>
          </a:prstGeom>
        </p:spPr>
      </p:pic>
      <p:sp>
        <p:nvSpPr>
          <p:cNvPr id="19" name="Rettangolo 4">
            <a:extLst>
              <a:ext uri="{FF2B5EF4-FFF2-40B4-BE49-F238E27FC236}">
                <a16:creationId xmlns:a16="http://schemas.microsoft.com/office/drawing/2014/main" id="{D7843D9F-6338-473B-9EDE-F9C69E85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626903"/>
            <a:ext cx="10567113" cy="2034345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>
            <a:extLst>
              <a:ext uri="{FF2B5EF4-FFF2-40B4-BE49-F238E27FC236}">
                <a16:creationId xmlns:a16="http://schemas.microsoft.com/office/drawing/2014/main" id="{54EC60E5-8795-4008-8848-34887E97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3" name="Rettangolo 7">
            <a:extLst>
              <a:ext uri="{FF2B5EF4-FFF2-40B4-BE49-F238E27FC236}">
                <a16:creationId xmlns:a16="http://schemas.microsoft.com/office/drawing/2014/main" id="{7ADBD65C-294B-4D6B-B55B-1BAADD8B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ABA9313-698C-4505-B142-240AFBEA1078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Questionario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6ED494-0B88-4E8E-A09E-5BA850A49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765143"/>
            <a:ext cx="4135707" cy="55457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9A10BE-8650-4AB5-966F-80DE47DC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593714"/>
            <a:ext cx="3922029" cy="57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515CDD25-3A96-4EC2-B7E0-60BCD609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763ADA9-7D22-47EA-A369-F071A850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CF6F96F-5DEF-4EA6-B01D-574EBE204E44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Questionario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321706-363F-4DC2-A10D-420D4C853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787929"/>
            <a:ext cx="3744416" cy="58272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350B5F-CF78-4254-926F-6F4213AB4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796178"/>
            <a:ext cx="3580420" cy="55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56F77D88-6563-4974-BE82-A3C32A90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220E2E-B481-4E65-90F2-89D3E763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68A4E64-0DBA-4B93-B53C-A8422EB0AF4F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Questionario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A50B87-9972-4570-A63D-4821848F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31" y="763588"/>
            <a:ext cx="3818792" cy="5652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806A092-F307-4CD2-B451-AC0A23C2A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264" y="771228"/>
            <a:ext cx="3744416" cy="56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4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4">
            <a:extLst>
              <a:ext uri="{FF2B5EF4-FFF2-40B4-BE49-F238E27FC236}">
                <a16:creationId xmlns:a16="http://schemas.microsoft.com/office/drawing/2014/main" id="{818BD7F5-05E9-4973-97FF-B86268C5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12" name="Rettangolo 7">
            <a:extLst>
              <a:ext uri="{FF2B5EF4-FFF2-40B4-BE49-F238E27FC236}">
                <a16:creationId xmlns:a16="http://schemas.microsoft.com/office/drawing/2014/main" id="{AC110E89-55A9-4B0A-BB5C-8FEB34A2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763588"/>
            <a:ext cx="4860552" cy="5652000"/>
          </a:xfrm>
          <a:prstGeom prst="rect">
            <a:avLst/>
          </a:prstGeom>
          <a:noFill/>
          <a:ln w="31750">
            <a:solidFill>
              <a:srgbClr val="113776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9F346E0-51BA-415B-BF43-BED194E93C8D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Metodo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Questionario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F1C4F7-56EA-4079-863B-EDF54A57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784" y="769538"/>
            <a:ext cx="3711238" cy="56460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8F7FFE-907D-434E-BD0B-8C5777A6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76" y="836712"/>
            <a:ext cx="4257592" cy="19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>
            <a:extLst>
              <a:ext uri="{FF2B5EF4-FFF2-40B4-BE49-F238E27FC236}">
                <a16:creationId xmlns:a16="http://schemas.microsoft.com/office/drawing/2014/main" id="{803D07E2-DCC8-433A-860F-F63C20958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816" y="4975084"/>
            <a:ext cx="40386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format research s.r.l.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via ugo balzani 77, 00162 roma, italia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tel +39.06.86.32.86.81, fax +39.06.86.38.49.96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u="sng" dirty="0">
                <a:solidFill>
                  <a:srgbClr val="404040"/>
                </a:solidFill>
                <a:latin typeface="Century Gothic" panose="020B0502020202020204" pitchFamily="34" charset="0"/>
                <a:hlinkClick r:id="rId3"/>
              </a:rPr>
              <a:t>info@formatresearch.com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cf, p. iva e reg. imp. roma 04268451004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rea roma 747042, cap. soc. € 25.850,00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i.v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unità operativa - via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sebastiano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caboto 22/a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33170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pordenone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, 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italia</a:t>
            </a: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  - rea 99634/</a:t>
            </a:r>
            <a:r>
              <a:rPr lang="it-IT" altLang="it-IT" sz="800" b="0" dirty="0" err="1">
                <a:solidFill>
                  <a:srgbClr val="404040"/>
                </a:solidFill>
                <a:latin typeface="Century Gothic" panose="020B0502020202020204" pitchFamily="34" charset="0"/>
              </a:rPr>
              <a:t>pn</a:t>
            </a: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www.formatresearch.com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800" b="0" dirty="0">
                <a:solidFill>
                  <a:srgbClr val="404040"/>
                </a:solidFill>
                <a:latin typeface="Century Gothic" panose="020B0502020202020204" pitchFamily="34" charset="0"/>
              </a:rPr>
              <a:t>Membro: Assirm, Confcommercio, Esomar, 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C08CF0-A1FA-4B77-BB22-14A39F03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08" y="5108696"/>
            <a:ext cx="2900712" cy="1220264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5AECA748-7543-463A-B672-0885BA36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89" y="3111000"/>
            <a:ext cx="2479127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it-IT"/>
            </a:defPPr>
            <a:lvl1pPr eaLnBrk="1" hangingPunct="1">
              <a:spcBef>
                <a:spcPct val="50000"/>
              </a:spcBef>
              <a:buFontTx/>
              <a:buNone/>
              <a:defRPr sz="1000" b="0">
                <a:solidFill>
                  <a:srgbClr val="0033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it-IT" altLang="it-IT" sz="900" dirty="0">
                <a:latin typeface="Century Gothic" panose="020B0502020202020204" pitchFamily="34" charset="0"/>
              </a:rPr>
              <a:t>Questo documento è la base per una presentazione orale, senza la quale ha limitata significatività e può dare luogo a fraintendimenti. </a:t>
            </a:r>
          </a:p>
          <a:p>
            <a:r>
              <a:rPr lang="it-IT" altLang="it-IT" sz="900" dirty="0">
                <a:latin typeface="Century Gothic" panose="020B0502020202020204" pitchFamily="34" charset="0"/>
              </a:rPr>
              <a:t>Sono proibite riproduzioni, anche parziali, del contenuto di questo documento, senza la previa autorizzazione scritta di Format Research.</a:t>
            </a:r>
          </a:p>
          <a:p>
            <a:r>
              <a:rPr lang="it-IT" altLang="it-IT" sz="900" dirty="0">
                <a:latin typeface="Century Gothic" panose="020B0502020202020204" pitchFamily="34" charset="0"/>
              </a:rPr>
              <a:t>2019 © Copyright Format Research Srl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D398B58-8CCF-48C8-BD16-8C1174D668AF}"/>
              </a:ext>
            </a:extLst>
          </p:cNvPr>
          <p:cNvSpPr/>
          <p:nvPr/>
        </p:nvSpPr>
        <p:spPr>
          <a:xfrm>
            <a:off x="1450816" y="6328960"/>
            <a:ext cx="1609016" cy="64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x-none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EN ISO 9001:2015</a:t>
            </a:r>
            <a:endParaRPr lang="it-IT" sz="700" dirty="0">
              <a:solidFill>
                <a:srgbClr val="1F497D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CERT. N° 1049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endParaRPr lang="en-US" sz="105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700" dirty="0">
                <a:solidFill>
                  <a:srgbClr val="1F497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</a:t>
            </a:r>
            <a:endParaRPr lang="en-US" sz="105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7F3077-8260-4769-B272-65E3473273F3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Premessa | </a:t>
            </a:r>
            <a:r>
              <a:rPr lang="it-IT" sz="2200" b="1" dirty="0">
                <a:latin typeface="Century Gothic" panose="020B0502020202020204" pitchFamily="34" charset="0"/>
                <a:cs typeface="Arial"/>
              </a:rPr>
              <a:t>Principali evidenze</a:t>
            </a:r>
            <a:endParaRPr lang="it-IT" sz="2200" b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60C320-05F0-4536-9D71-38A73FCAF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836712"/>
            <a:ext cx="11446357" cy="5555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00025" indent="-200025" algn="just" defTabSz="3429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A79"/>
              </a:buClr>
              <a:buSzPct val="120000"/>
              <a:buBlip>
                <a:blip r:embed="rId3"/>
              </a:buBlip>
              <a:defRPr/>
            </a:pP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Nel corso dei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primi sei mesi del 2019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un quarto delle imprese del terziario della Valle d'Aosta 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ha ravvisato un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peggioramento dell’economia italiana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. La prospettiva per la seconda parte dell’anno è di un’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ulteriore flessione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, analogamente a quanto ci si attende con riferimento all’andamento della propria impresa. </a:t>
            </a:r>
          </a:p>
          <a:p>
            <a:pPr marL="200025" indent="-200025" algn="just" defTabSz="3429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A79"/>
              </a:buClr>
              <a:buSzPct val="120000"/>
              <a:buBlip>
                <a:blip r:embed="rId3"/>
              </a:buBlip>
              <a:defRPr/>
            </a:pP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Sono prevalentemente le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imprese del commercio 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che evidenziano le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maggiori difficoltà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, dovute anche alla stagnazione della domanda, a fronte delle migliori performance degli operatori turistici, che seppur reduci dal calo di presenze e arrivi nei primi mesi del 2019, continuano a mostrarsi complessivamente soddisfatti della propria attività.</a:t>
            </a:r>
          </a:p>
          <a:p>
            <a:pPr marL="200025" indent="-200025" algn="just" defTabSz="3429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A79"/>
              </a:buClr>
              <a:buSzPct val="120000"/>
              <a:buBlip>
                <a:blip r:embed="rId3"/>
              </a:buBlip>
              <a:defRPr/>
            </a:pP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56%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 delle imprese del terziario della Valle d’Aosta ritiene che i propri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ricavi siano rimasti stabili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. Il restante 44% si divide tra chi segnala un miglioramento, chi un peggioramento. </a:t>
            </a:r>
            <a:r>
              <a:rPr lang="it-IT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L’</a:t>
            </a:r>
            <a:r>
              <a:rPr lang="it-IT" sz="18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outlook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 a sei mesi è di invarianza, confermando la condizione di difficoltà degli operatori del commercio.</a:t>
            </a:r>
          </a:p>
          <a:p>
            <a:pPr marL="200025" indent="-200025" algn="just" defTabSz="3429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A79"/>
              </a:buClr>
              <a:buSzPct val="120000"/>
              <a:buBlip>
                <a:blip r:embed="rId3"/>
              </a:buBlip>
              <a:defRPr/>
            </a:pP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Positivi i dati dell’occupazione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, anche in virtù delle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stabilizzazioni dei contratti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: per quattro imprese su cinque la situazione non è peggiorata. In questo contesto, l’indicatore relativo alla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liquidità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 delle imprese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staziona nell’area di espansione di mercato, con una previsione di stabilità. </a:t>
            </a:r>
          </a:p>
          <a:p>
            <a:pPr marL="200025" indent="-200025" algn="just" defTabSz="34290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3A79"/>
              </a:buClr>
              <a:buSzPct val="120000"/>
              <a:buBlip>
                <a:blip r:embed="rId3"/>
              </a:buBlip>
              <a:defRPr/>
            </a:pP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Il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24% 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delle imprese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ha fatto richiesta di credito 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nel corso dei primi sei mesi del 2019. Di queste,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il 77% ha ottenuto risposta positiva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. In generale, le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condizioni alle quali il credito viene concesso </a:t>
            </a:r>
            <a:r>
              <a:rPr lang="it-IT" sz="1800" b="0" dirty="0">
                <a:latin typeface="Century Gothic" panose="020B0502020202020204" pitchFamily="34" charset="0"/>
                <a:cs typeface="Arial" panose="020B0604020202020204" pitchFamily="34" charset="0"/>
              </a:rPr>
              <a:t>risultano sostanzialmente stabili, quando non </a:t>
            </a:r>
            <a:r>
              <a:rPr lang="it-IT" sz="1800" dirty="0">
                <a:latin typeface="Century Gothic" panose="020B0502020202020204" pitchFamily="34" charset="0"/>
                <a:cs typeface="Arial" panose="020B0604020202020204" pitchFamily="34" charset="0"/>
              </a:rPr>
              <a:t>in peggioramento rispetto al semestre precedente.</a:t>
            </a:r>
          </a:p>
        </p:txBody>
      </p:sp>
    </p:spTree>
    <p:extLst>
      <p:ext uri="{BB962C8B-B14F-4D97-AF65-F5344CB8AC3E}">
        <p14:creationId xmlns:p14="http://schemas.microsoft.com/office/powerpoint/2010/main" val="188292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FE9CDCC-1729-42CE-8CF2-83F9CC778D3D}"/>
              </a:ext>
            </a:extLst>
          </p:cNvPr>
          <p:cNvSpPr/>
          <p:nvPr/>
        </p:nvSpPr>
        <p:spPr bwMode="auto">
          <a:xfrm>
            <a:off x="1134595" y="1280489"/>
            <a:ext cx="4860000" cy="4808845"/>
          </a:xfrm>
          <a:prstGeom prst="rect">
            <a:avLst/>
          </a:prstGeom>
          <a:solidFill>
            <a:srgbClr val="F7FEF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093B9C8-8E4F-475E-8897-0B2A7320CF32}"/>
              </a:ext>
            </a:extLst>
          </p:cNvPr>
          <p:cNvSpPr/>
          <p:nvPr/>
        </p:nvSpPr>
        <p:spPr bwMode="auto">
          <a:xfrm>
            <a:off x="6318544" y="1284451"/>
            <a:ext cx="4860000" cy="4808845"/>
          </a:xfrm>
          <a:prstGeom prst="rect">
            <a:avLst/>
          </a:prstGeom>
          <a:solidFill>
            <a:srgbClr val="EDF8F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E407602-AD64-410C-89F6-992BE824FD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763" y="4069216"/>
            <a:ext cx="397870" cy="57529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015B503-DD0A-4C14-BF92-093AD96C12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296" y="1481137"/>
            <a:ext cx="596805" cy="457013"/>
          </a:xfrm>
          <a:prstGeom prst="rect">
            <a:avLst/>
          </a:prstGeom>
        </p:spPr>
      </p:pic>
      <p:sp>
        <p:nvSpPr>
          <p:cNvPr id="15" name="CasellaDiTesto 64">
            <a:extLst>
              <a:ext uri="{FF2B5EF4-FFF2-40B4-BE49-F238E27FC236}">
                <a16:creationId xmlns:a16="http://schemas.microsoft.com/office/drawing/2014/main" id="{080479D7-0575-4B97-99D0-CF784E2BE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1463422"/>
            <a:ext cx="18334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Fiducia economia italiana</a:t>
            </a:r>
          </a:p>
        </p:txBody>
      </p:sp>
      <p:sp>
        <p:nvSpPr>
          <p:cNvPr id="16" name="CasellaDiTesto 64">
            <a:extLst>
              <a:ext uri="{FF2B5EF4-FFF2-40B4-BE49-F238E27FC236}">
                <a16:creationId xmlns:a16="http://schemas.microsoft.com/office/drawing/2014/main" id="{C4608528-0D81-48D3-8FE4-0E69088CF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2175338"/>
            <a:ext cx="16894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Fiducia economia propria impresa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A273703-8E67-4498-83E2-768F9927AA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976" y="2216271"/>
            <a:ext cx="503445" cy="41057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8A9BBBB-017E-44AB-822B-889381BC96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119" y="2797246"/>
            <a:ext cx="465158" cy="465158"/>
          </a:xfrm>
          <a:prstGeom prst="rect">
            <a:avLst/>
          </a:prstGeom>
        </p:spPr>
      </p:pic>
      <p:sp>
        <p:nvSpPr>
          <p:cNvPr id="19" name="CasellaDiTesto 64">
            <a:extLst>
              <a:ext uri="{FF2B5EF4-FFF2-40B4-BE49-F238E27FC236}">
                <a16:creationId xmlns:a16="http://schemas.microsoft.com/office/drawing/2014/main" id="{03365148-452C-41C2-959F-E72D7638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2883631"/>
            <a:ext cx="11873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Ricavi</a:t>
            </a:r>
          </a:p>
        </p:txBody>
      </p:sp>
      <p:sp>
        <p:nvSpPr>
          <p:cNvPr id="20" name="CasellaDiTesto 64">
            <a:extLst>
              <a:ext uri="{FF2B5EF4-FFF2-40B4-BE49-F238E27FC236}">
                <a16:creationId xmlns:a16="http://schemas.microsoft.com/office/drawing/2014/main" id="{75E3B2E9-B704-4681-97EC-ECFE0631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3560614"/>
            <a:ext cx="16174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Occupazione</a:t>
            </a:r>
          </a:p>
        </p:txBody>
      </p:sp>
      <p:pic>
        <p:nvPicPr>
          <p:cNvPr id="21" name="Picture 2" descr="http://vasmajstor.ba/Content/images/avatar.png">
            <a:extLst>
              <a:ext uri="{FF2B5EF4-FFF2-40B4-BE49-F238E27FC236}">
                <a16:creationId xmlns:a16="http://schemas.microsoft.com/office/drawing/2014/main" id="{90DCB3C6-4667-4114-A642-FB280EC8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03" y="3502213"/>
            <a:ext cx="409190" cy="4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64">
            <a:extLst>
              <a:ext uri="{FF2B5EF4-FFF2-40B4-BE49-F238E27FC236}">
                <a16:creationId xmlns:a16="http://schemas.microsoft.com/office/drawing/2014/main" id="{4061981F-7D95-4A97-82BE-C4F16CA5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4110644"/>
            <a:ext cx="13697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Prezzi praticati dai fornitori</a:t>
            </a:r>
          </a:p>
        </p:txBody>
      </p:sp>
      <p:sp>
        <p:nvSpPr>
          <p:cNvPr id="23" name="CasellaDiTesto 64">
            <a:extLst>
              <a:ext uri="{FF2B5EF4-FFF2-40B4-BE49-F238E27FC236}">
                <a16:creationId xmlns:a16="http://schemas.microsoft.com/office/drawing/2014/main" id="{85DA37F5-4714-4440-9511-661B8920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4813286"/>
            <a:ext cx="19774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Tempi di pagamento dei clienti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2DA4055-43B2-4F46-934E-E88B4D9C9EC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192" y="4876703"/>
            <a:ext cx="457013" cy="365609"/>
          </a:xfrm>
          <a:prstGeom prst="rect">
            <a:avLst/>
          </a:prstGeom>
        </p:spPr>
      </p:pic>
      <p:sp>
        <p:nvSpPr>
          <p:cNvPr id="25" name="CasellaDiTesto 64">
            <a:extLst>
              <a:ext uri="{FF2B5EF4-FFF2-40B4-BE49-F238E27FC236}">
                <a16:creationId xmlns:a16="http://schemas.microsoft.com/office/drawing/2014/main" id="{C77E0210-D0F9-476C-830A-8758F9322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316" y="5532937"/>
            <a:ext cx="14356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Fabbisogno finanziario</a:t>
            </a:r>
          </a:p>
        </p:txBody>
      </p:sp>
      <p:pic>
        <p:nvPicPr>
          <p:cNvPr id="26" name="Picture 4" descr="http://a5.mzstatic.com/eu/r30/Purple4/v4/55/c3/b4/55c3b4fa-e877-2641-8fd6-604b6a36e267/icon175x175.png">
            <a:extLst>
              <a:ext uri="{FF2B5EF4-FFF2-40B4-BE49-F238E27FC236}">
                <a16:creationId xmlns:a16="http://schemas.microsoft.com/office/drawing/2014/main" id="{25D9F4F2-BBA7-49DB-8A2B-7DC1A6F2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18" y="5597778"/>
            <a:ext cx="362760" cy="3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64">
            <a:extLst>
              <a:ext uri="{FF2B5EF4-FFF2-40B4-BE49-F238E27FC236}">
                <a16:creationId xmlns:a16="http://schemas.microsoft.com/office/drawing/2014/main" id="{A028EC21-1CB9-4D26-BCD0-F506E51D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68" y="1563449"/>
            <a:ext cx="18201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Domanda di credito</a:t>
            </a:r>
          </a:p>
        </p:txBody>
      </p:sp>
      <p:sp>
        <p:nvSpPr>
          <p:cNvPr id="28" name="CasellaDiTesto 64">
            <a:extLst>
              <a:ext uri="{FF2B5EF4-FFF2-40B4-BE49-F238E27FC236}">
                <a16:creationId xmlns:a16="http://schemas.microsoft.com/office/drawing/2014/main" id="{BADA84FA-59BA-4446-B5A2-78E100EE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68" y="2238131"/>
            <a:ext cx="23725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Offerta di credito </a:t>
            </a:r>
            <a:br>
              <a:rPr lang="it-IT" altLang="it-IT" sz="1300" dirty="0">
                <a:latin typeface="Century Gothic" panose="020B0502020202020204" pitchFamily="34" charset="0"/>
              </a:rPr>
            </a:br>
            <a:r>
              <a:rPr lang="it-IT" altLang="it-IT" sz="1300" b="0" i="1" dirty="0">
                <a:latin typeface="Century Gothic" panose="020B0502020202020204" pitchFamily="34" charset="0"/>
              </a:rPr>
              <a:t>(ammontare desiderato)</a:t>
            </a:r>
          </a:p>
        </p:txBody>
      </p:sp>
      <p:sp>
        <p:nvSpPr>
          <p:cNvPr id="29" name="CasellaDiTesto 64">
            <a:extLst>
              <a:ext uri="{FF2B5EF4-FFF2-40B4-BE49-F238E27FC236}">
                <a16:creationId xmlns:a16="http://schemas.microsoft.com/office/drawing/2014/main" id="{20F25414-AEC8-4FE3-8A56-78F39673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68" y="3773224"/>
            <a:ext cx="15479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Tassi di interesse</a:t>
            </a:r>
          </a:p>
        </p:txBody>
      </p:sp>
      <p:sp>
        <p:nvSpPr>
          <p:cNvPr id="30" name="CasellaDiTesto 64">
            <a:extLst>
              <a:ext uri="{FF2B5EF4-FFF2-40B4-BE49-F238E27FC236}">
                <a16:creationId xmlns:a16="http://schemas.microsoft.com/office/drawing/2014/main" id="{20E5D1C2-61D5-4B8B-8FB4-5B7DBCAD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68" y="4551241"/>
            <a:ext cx="208449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Altre condizioni credito</a:t>
            </a:r>
          </a:p>
        </p:txBody>
      </p:sp>
      <p:sp>
        <p:nvSpPr>
          <p:cNvPr id="31" name="CasellaDiTesto 64">
            <a:extLst>
              <a:ext uri="{FF2B5EF4-FFF2-40B4-BE49-F238E27FC236}">
                <a16:creationId xmlns:a16="http://schemas.microsoft.com/office/drawing/2014/main" id="{E361ECD9-24D4-4BAC-BA99-4DC12126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68" y="3053621"/>
            <a:ext cx="17244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Durata del credito</a:t>
            </a:r>
          </a:p>
        </p:txBody>
      </p:sp>
      <p:sp>
        <p:nvSpPr>
          <p:cNvPr id="32" name="CasellaDiTesto 64">
            <a:extLst>
              <a:ext uri="{FF2B5EF4-FFF2-40B4-BE49-F238E27FC236}">
                <a16:creationId xmlns:a16="http://schemas.microsoft.com/office/drawing/2014/main" id="{73022877-9956-4CDA-A73B-CA40037B7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68" y="5280198"/>
            <a:ext cx="17244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dirty="0">
                <a:latin typeface="Century Gothic" panose="020B0502020202020204" pitchFamily="34" charset="0"/>
              </a:rPr>
              <a:t>Garanzie richieste dalle banche</a:t>
            </a:r>
          </a:p>
        </p:txBody>
      </p:sp>
      <p:pic>
        <p:nvPicPr>
          <p:cNvPr id="43" name="Picture 6" descr="http://cache3.asset-cache.net/xc/469878273.jpg?v=2&amp;c=IWSAsset&amp;k=2&amp;d=XEE5KvbM_rRdjNHcAUiPIevOhkiFWXQuRe50WqrbJ6SA6GgBnYpVYcY-dHm2abe-0">
            <a:extLst>
              <a:ext uri="{FF2B5EF4-FFF2-40B4-BE49-F238E27FC236}">
                <a16:creationId xmlns:a16="http://schemas.microsoft.com/office/drawing/2014/main" id="{AFF952D6-B76B-43C4-8EF1-B72C33754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1" r="78514"/>
          <a:stretch/>
        </p:blipFill>
        <p:spPr bwMode="auto">
          <a:xfrm>
            <a:off x="6511404" y="2208167"/>
            <a:ext cx="578686" cy="5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previews.123rf.com/images/ppbig/ppbig1312/ppbig131200242/24427386-Icone-imprenditore-impostare-start-up-aziendale-Archivio-Fotografico.jpg">
            <a:extLst>
              <a:ext uri="{FF2B5EF4-FFF2-40B4-BE49-F238E27FC236}">
                <a16:creationId xmlns:a16="http://schemas.microsoft.com/office/drawing/2014/main" id="{5AE889AF-9AED-41BB-8BC1-1D2F46DE0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4" t="80657" r="22212" b="5258"/>
          <a:stretch/>
        </p:blipFill>
        <p:spPr bwMode="auto">
          <a:xfrm>
            <a:off x="6524161" y="3663292"/>
            <a:ext cx="559478" cy="51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http://icooon-mono.com/i/icon_12032/icon_120320_256.jpg">
            <a:extLst>
              <a:ext uri="{FF2B5EF4-FFF2-40B4-BE49-F238E27FC236}">
                <a16:creationId xmlns:a16="http://schemas.microsoft.com/office/drawing/2014/main" id="{698D974A-0DC6-43C7-B89C-ECDE5486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521" y="5345193"/>
            <a:ext cx="362453" cy="3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vectorpage.com/uploads/2014/05/Business-Icons-11.jpg">
            <a:extLst>
              <a:ext uri="{FF2B5EF4-FFF2-40B4-BE49-F238E27FC236}">
                <a16:creationId xmlns:a16="http://schemas.microsoft.com/office/drawing/2014/main" id="{184530A9-3C2E-4A50-98C0-2AA968362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8" r="76591" b="2491"/>
          <a:stretch/>
        </p:blipFill>
        <p:spPr bwMode="auto">
          <a:xfrm>
            <a:off x="6505554" y="1472131"/>
            <a:ext cx="590387" cy="4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iconpng.com/png/brankic1979/hourglass.png">
            <a:extLst>
              <a:ext uri="{FF2B5EF4-FFF2-40B4-BE49-F238E27FC236}">
                <a16:creationId xmlns:a16="http://schemas.microsoft.com/office/drawing/2014/main" id="{428938DD-0F25-4B49-848F-2DA54320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87" y="2952255"/>
            <a:ext cx="495120" cy="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64">
            <a:extLst>
              <a:ext uri="{FF2B5EF4-FFF2-40B4-BE49-F238E27FC236}">
                <a16:creationId xmlns:a16="http://schemas.microsoft.com/office/drawing/2014/main" id="{0866A25B-A2CF-4C1F-8D55-8EB86CA2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31" y="6240682"/>
            <a:ext cx="11302341" cy="292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300" i="1" dirty="0">
                <a:latin typeface="Century Gothic" panose="020B0502020202020204" pitchFamily="34" charset="0"/>
              </a:rPr>
              <a:t>Sono riportati i dati relativi al PRIMO SEMESTRE 2019. Nelle parentesi, è riportata la PREVISIONE in vista del II SEMESTRE 2019.</a:t>
            </a:r>
          </a:p>
        </p:txBody>
      </p:sp>
      <p:sp>
        <p:nvSpPr>
          <p:cNvPr id="50" name="CasellaDiTesto 78">
            <a:extLst>
              <a:ext uri="{FF2B5EF4-FFF2-40B4-BE49-F238E27FC236}">
                <a16:creationId xmlns:a16="http://schemas.microsoft.com/office/drawing/2014/main" id="{B7DA57B0-46BD-41A1-98DB-17510C9A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1478811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55167"/>
                </a:solidFill>
                <a:latin typeface="Century Gothic" panose="020B0502020202020204" pitchFamily="34" charset="0"/>
              </a:rPr>
              <a:t>24,1</a:t>
            </a:r>
          </a:p>
        </p:txBody>
      </p:sp>
      <p:sp>
        <p:nvSpPr>
          <p:cNvPr id="51" name="CasellaDiTesto 78">
            <a:extLst>
              <a:ext uri="{FF2B5EF4-FFF2-40B4-BE49-F238E27FC236}">
                <a16:creationId xmlns:a16="http://schemas.microsoft.com/office/drawing/2014/main" id="{372C10F1-74FF-442B-B7A9-AED8F297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2253520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55167"/>
                </a:solidFill>
                <a:latin typeface="Century Gothic" panose="020B0502020202020204" pitchFamily="34" charset="0"/>
              </a:rPr>
              <a:t>51,0</a:t>
            </a:r>
          </a:p>
        </p:txBody>
      </p:sp>
      <p:sp>
        <p:nvSpPr>
          <p:cNvPr id="52" name="CasellaDiTesto 78">
            <a:extLst>
              <a:ext uri="{FF2B5EF4-FFF2-40B4-BE49-F238E27FC236}">
                <a16:creationId xmlns:a16="http://schemas.microsoft.com/office/drawing/2014/main" id="{1A331C7E-EF47-4BA4-B2AE-93473B1B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3688586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55167"/>
                </a:solidFill>
                <a:latin typeface="Century Gothic" panose="020B0502020202020204" pitchFamily="34" charset="0"/>
              </a:rPr>
              <a:t>49,6</a:t>
            </a:r>
          </a:p>
        </p:txBody>
      </p:sp>
      <p:sp>
        <p:nvSpPr>
          <p:cNvPr id="53" name="CasellaDiTesto 78">
            <a:extLst>
              <a:ext uri="{FF2B5EF4-FFF2-40B4-BE49-F238E27FC236}">
                <a16:creationId xmlns:a16="http://schemas.microsoft.com/office/drawing/2014/main" id="{80A5752F-BC92-4B4C-86DB-7070A040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4466603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55167"/>
                </a:solidFill>
                <a:latin typeface="Century Gothic" panose="020B0502020202020204" pitchFamily="34" charset="0"/>
              </a:rPr>
              <a:t>44,7</a:t>
            </a:r>
          </a:p>
        </p:txBody>
      </p:sp>
      <p:sp>
        <p:nvSpPr>
          <p:cNvPr id="54" name="CasellaDiTesto 78">
            <a:extLst>
              <a:ext uri="{FF2B5EF4-FFF2-40B4-BE49-F238E27FC236}">
                <a16:creationId xmlns:a16="http://schemas.microsoft.com/office/drawing/2014/main" id="{66E4B77D-F52E-45FD-B77A-5185EC61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2968983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55167"/>
                </a:solidFill>
                <a:latin typeface="Century Gothic" panose="020B0502020202020204" pitchFamily="34" charset="0"/>
              </a:rPr>
              <a:t>50,9</a:t>
            </a:r>
          </a:p>
        </p:txBody>
      </p:sp>
      <p:sp>
        <p:nvSpPr>
          <p:cNvPr id="55" name="CasellaDiTesto 78">
            <a:extLst>
              <a:ext uri="{FF2B5EF4-FFF2-40B4-BE49-F238E27FC236}">
                <a16:creationId xmlns:a16="http://schemas.microsoft.com/office/drawing/2014/main" id="{E7DDFBD7-92D3-4A1E-B15D-753A4DAAE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5295587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55167"/>
                </a:solidFill>
                <a:latin typeface="Century Gothic" panose="020B0502020202020204" pitchFamily="34" charset="0"/>
              </a:rPr>
              <a:t>39,0</a:t>
            </a:r>
          </a:p>
        </p:txBody>
      </p:sp>
      <p:sp>
        <p:nvSpPr>
          <p:cNvPr id="57" name="CasellaDiTesto 78">
            <a:extLst>
              <a:ext uri="{FF2B5EF4-FFF2-40B4-BE49-F238E27FC236}">
                <a16:creationId xmlns:a16="http://schemas.microsoft.com/office/drawing/2014/main" id="{91ABBC48-55B4-49F1-A9FC-2D99BB41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08" y="1478811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45,4</a:t>
            </a:r>
          </a:p>
        </p:txBody>
      </p:sp>
      <p:sp>
        <p:nvSpPr>
          <p:cNvPr id="58" name="CasellaDiTesto 78">
            <a:extLst>
              <a:ext uri="{FF2B5EF4-FFF2-40B4-BE49-F238E27FC236}">
                <a16:creationId xmlns:a16="http://schemas.microsoft.com/office/drawing/2014/main" id="{19D6B5BF-2103-4F97-91DD-22FDDB79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08" y="2190727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46,0</a:t>
            </a:r>
          </a:p>
        </p:txBody>
      </p:sp>
      <p:sp>
        <p:nvSpPr>
          <p:cNvPr id="59" name="CasellaDiTesto 78">
            <a:extLst>
              <a:ext uri="{FF2B5EF4-FFF2-40B4-BE49-F238E27FC236}">
                <a16:creationId xmlns:a16="http://schemas.microsoft.com/office/drawing/2014/main" id="{9F9794CB-D08F-4933-B182-28DDC90A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08" y="2798993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50,3</a:t>
            </a:r>
          </a:p>
        </p:txBody>
      </p:sp>
      <p:sp>
        <p:nvSpPr>
          <p:cNvPr id="60" name="CasellaDiTesto 78">
            <a:extLst>
              <a:ext uri="{FF2B5EF4-FFF2-40B4-BE49-F238E27FC236}">
                <a16:creationId xmlns:a16="http://schemas.microsoft.com/office/drawing/2014/main" id="{704D2467-3F20-4EBE-8799-D08B694B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10" y="3475976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49,0</a:t>
            </a:r>
          </a:p>
        </p:txBody>
      </p:sp>
      <p:sp>
        <p:nvSpPr>
          <p:cNvPr id="61" name="CasellaDiTesto 78">
            <a:extLst>
              <a:ext uri="{FF2B5EF4-FFF2-40B4-BE49-F238E27FC236}">
                <a16:creationId xmlns:a16="http://schemas.microsoft.com/office/drawing/2014/main" id="{9D602F6F-58B7-4130-B101-1E5B532E8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08" y="4126033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45,5</a:t>
            </a:r>
          </a:p>
        </p:txBody>
      </p:sp>
      <p:sp>
        <p:nvSpPr>
          <p:cNvPr id="62" name="CasellaDiTesto 78">
            <a:extLst>
              <a:ext uri="{FF2B5EF4-FFF2-40B4-BE49-F238E27FC236}">
                <a16:creationId xmlns:a16="http://schemas.microsoft.com/office/drawing/2014/main" id="{006DD5E8-6DF3-47AD-BB1A-FBAAADD6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08" y="4828675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61,5</a:t>
            </a:r>
          </a:p>
        </p:txBody>
      </p:sp>
      <p:sp>
        <p:nvSpPr>
          <p:cNvPr id="63" name="CasellaDiTesto 78">
            <a:extLst>
              <a:ext uri="{FF2B5EF4-FFF2-40B4-BE49-F238E27FC236}">
                <a16:creationId xmlns:a16="http://schemas.microsoft.com/office/drawing/2014/main" id="{C4E6BC64-2F06-4582-83F9-E45FC299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08" y="5548326"/>
            <a:ext cx="79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477569"/>
                </a:solidFill>
                <a:latin typeface="Century Gothic" panose="020B0502020202020204" pitchFamily="34" charset="0"/>
              </a:rPr>
              <a:t>60,5</a:t>
            </a:r>
          </a:p>
        </p:txBody>
      </p:sp>
      <p:sp>
        <p:nvSpPr>
          <p:cNvPr id="71" name="Titolo 1">
            <a:extLst>
              <a:ext uri="{FF2B5EF4-FFF2-40B4-BE49-F238E27FC236}">
                <a16:creationId xmlns:a16="http://schemas.microsoft.com/office/drawing/2014/main" id="{4D4EFDD6-0A9F-4E3D-ADA9-C75F21921CBB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8877733" cy="409440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Premessa |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Gli indicatori in sintesi</a:t>
            </a:r>
            <a:endParaRPr lang="it-IT" sz="2200" b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72" name="Rettangolo con angoli arrotondati 71">
            <a:extLst>
              <a:ext uri="{FF2B5EF4-FFF2-40B4-BE49-F238E27FC236}">
                <a16:creationId xmlns:a16="http://schemas.microsoft.com/office/drawing/2014/main" id="{BF15F552-11F6-45D4-B91F-7E3FAE7B28B9}"/>
              </a:ext>
            </a:extLst>
          </p:cNvPr>
          <p:cNvSpPr/>
          <p:nvPr/>
        </p:nvSpPr>
        <p:spPr bwMode="auto">
          <a:xfrm>
            <a:off x="1127448" y="930390"/>
            <a:ext cx="4860000" cy="436988"/>
          </a:xfrm>
          <a:prstGeom prst="roundRect">
            <a:avLst>
              <a:gd name="adj" fmla="val 8670"/>
            </a:avLst>
          </a:prstGeom>
          <a:solidFill>
            <a:srgbClr val="5B996A"/>
          </a:solidFill>
          <a:ln w="19050" cap="flat" cmpd="sng" algn="ctr">
            <a:solidFill>
              <a:srgbClr val="5D97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C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72E3DA4D-2DBD-4399-AD15-E6F2198F87B1}"/>
              </a:ext>
            </a:extLst>
          </p:cNvPr>
          <p:cNvSpPr/>
          <p:nvPr/>
        </p:nvSpPr>
        <p:spPr bwMode="auto">
          <a:xfrm>
            <a:off x="6312024" y="930390"/>
            <a:ext cx="4860000" cy="436988"/>
          </a:xfrm>
          <a:prstGeom prst="roundRect">
            <a:avLst>
              <a:gd name="adj" fmla="val 8670"/>
            </a:avLst>
          </a:prstGeom>
          <a:solidFill>
            <a:srgbClr val="627392"/>
          </a:solidFill>
          <a:ln w="19050" cap="flat" cmpd="sng" algn="ctr">
            <a:solidFill>
              <a:srgbClr val="6273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800" b="0">
              <a:highlight>
                <a:srgbClr val="FFC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74" name="CasellaDiTesto 64">
            <a:extLst>
              <a:ext uri="{FF2B5EF4-FFF2-40B4-BE49-F238E27FC236}">
                <a16:creationId xmlns:a16="http://schemas.microsoft.com/office/drawing/2014/main" id="{1359C03F-1B5B-485C-892D-AF752CDA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829" y="968974"/>
            <a:ext cx="3337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OSSERVATORIO SUL CREDITO</a:t>
            </a:r>
          </a:p>
        </p:txBody>
      </p:sp>
      <p:sp>
        <p:nvSpPr>
          <p:cNvPr id="75" name="CasellaDiTesto 64">
            <a:extLst>
              <a:ext uri="{FF2B5EF4-FFF2-40B4-BE49-F238E27FC236}">
                <a16:creationId xmlns:a16="http://schemas.microsoft.com/office/drawing/2014/main" id="{B79DD36A-F11E-4BCC-BFA3-D22F69CE7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968974"/>
            <a:ext cx="338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INDICATORI CONGIUNTURALI</a:t>
            </a:r>
          </a:p>
        </p:txBody>
      </p:sp>
      <p:pic>
        <p:nvPicPr>
          <p:cNvPr id="76" name="Picture 2" descr="http://previews.123rf.com/images/ppbig/ppbig1312/ppbig131200242/24427386-Icone-imprenditore-impostare-start-up-aziendale-Archivio-Fotografico.jpg">
            <a:extLst>
              <a:ext uri="{FF2B5EF4-FFF2-40B4-BE49-F238E27FC236}">
                <a16:creationId xmlns:a16="http://schemas.microsoft.com/office/drawing/2014/main" id="{9E45FF37-1627-46DC-9E63-C5A3CCFAB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1" t="65936" r="24403" b="20960"/>
          <a:stretch/>
        </p:blipFill>
        <p:spPr bwMode="auto">
          <a:xfrm>
            <a:off x="6516387" y="4435327"/>
            <a:ext cx="568720" cy="5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78">
            <a:extLst>
              <a:ext uri="{FF2B5EF4-FFF2-40B4-BE49-F238E27FC236}">
                <a16:creationId xmlns:a16="http://schemas.microsoft.com/office/drawing/2014/main" id="{45591E20-A081-4A65-A292-3CBF7B767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3" y="1540366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(44,5)</a:t>
            </a:r>
          </a:p>
        </p:txBody>
      </p:sp>
      <p:sp>
        <p:nvSpPr>
          <p:cNvPr id="65" name="CasellaDiTesto 78">
            <a:extLst>
              <a:ext uri="{FF2B5EF4-FFF2-40B4-BE49-F238E27FC236}">
                <a16:creationId xmlns:a16="http://schemas.microsoft.com/office/drawing/2014/main" id="{00592E0A-5B64-41DA-9020-18D81ADF2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4" y="2252282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(45,1)</a:t>
            </a:r>
          </a:p>
        </p:txBody>
      </p:sp>
      <p:sp>
        <p:nvSpPr>
          <p:cNvPr id="66" name="CasellaDiTesto 78">
            <a:extLst>
              <a:ext uri="{FF2B5EF4-FFF2-40B4-BE49-F238E27FC236}">
                <a16:creationId xmlns:a16="http://schemas.microsoft.com/office/drawing/2014/main" id="{3EDC5613-8DB2-4745-B9A7-ED166CD43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4" y="2860548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(50,0)</a:t>
            </a:r>
          </a:p>
        </p:txBody>
      </p:sp>
      <p:sp>
        <p:nvSpPr>
          <p:cNvPr id="67" name="CasellaDiTesto 78">
            <a:extLst>
              <a:ext uri="{FF2B5EF4-FFF2-40B4-BE49-F238E27FC236}">
                <a16:creationId xmlns:a16="http://schemas.microsoft.com/office/drawing/2014/main" id="{4D7C2C87-CF2A-4F98-BA1E-C9E55B80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3" y="3537531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(50,1)</a:t>
            </a:r>
          </a:p>
        </p:txBody>
      </p:sp>
      <p:sp>
        <p:nvSpPr>
          <p:cNvPr id="68" name="CasellaDiTesto 78">
            <a:extLst>
              <a:ext uri="{FF2B5EF4-FFF2-40B4-BE49-F238E27FC236}">
                <a16:creationId xmlns:a16="http://schemas.microsoft.com/office/drawing/2014/main" id="{7DF40737-DBB6-49D1-BF09-09872C05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4" y="4187588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(46,0)</a:t>
            </a:r>
          </a:p>
        </p:txBody>
      </p:sp>
      <p:sp>
        <p:nvSpPr>
          <p:cNvPr id="69" name="CasellaDiTesto 78">
            <a:extLst>
              <a:ext uri="{FF2B5EF4-FFF2-40B4-BE49-F238E27FC236}">
                <a16:creationId xmlns:a16="http://schemas.microsoft.com/office/drawing/2014/main" id="{4BF52081-EB01-4282-99DD-FE24FD2AD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4" y="4890230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(64,0)</a:t>
            </a:r>
          </a:p>
        </p:txBody>
      </p:sp>
      <p:sp>
        <p:nvSpPr>
          <p:cNvPr id="70" name="CasellaDiTesto 78">
            <a:extLst>
              <a:ext uri="{FF2B5EF4-FFF2-40B4-BE49-F238E27FC236}">
                <a16:creationId xmlns:a16="http://schemas.microsoft.com/office/drawing/2014/main" id="{D2295680-B966-4B92-BAC1-EC3FC404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14" y="5609881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latin typeface="Century Gothic" panose="020B0502020202020204" pitchFamily="34" charset="0"/>
              </a:rPr>
              <a:t>(60,0)</a:t>
            </a:r>
          </a:p>
        </p:txBody>
      </p:sp>
    </p:spTree>
    <p:extLst>
      <p:ext uri="{BB962C8B-B14F-4D97-AF65-F5344CB8AC3E}">
        <p14:creationId xmlns:p14="http://schemas.microsoft.com/office/powerpoint/2010/main" val="169799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tangolo 2">
            <a:extLst>
              <a:ext uri="{FF2B5EF4-FFF2-40B4-BE49-F238E27FC236}">
                <a16:creationId xmlns:a16="http://schemas.microsoft.com/office/drawing/2014/main" id="{814C3233-6127-47FB-BDA7-CBC5AAE7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72" y="893972"/>
            <a:ext cx="1907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Indice</a:t>
            </a:r>
          </a:p>
        </p:txBody>
      </p:sp>
      <p:sp>
        <p:nvSpPr>
          <p:cNvPr id="78" name="Sottotitolo 3">
            <a:extLst>
              <a:ext uri="{FF2B5EF4-FFF2-40B4-BE49-F238E27FC236}">
                <a16:creationId xmlns:a16="http://schemas.microsoft.com/office/drawing/2014/main" id="{958488BB-8ACF-4F0E-92EE-71A845DB3B1E}"/>
              </a:ext>
            </a:extLst>
          </p:cNvPr>
          <p:cNvSpPr txBox="1">
            <a:spLocks/>
          </p:cNvSpPr>
          <p:nvPr/>
        </p:nvSpPr>
        <p:spPr bwMode="auto">
          <a:xfrm>
            <a:off x="3433428" y="2132324"/>
            <a:ext cx="532686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Premessa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Andamento congiunturale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Osservatorio sul credito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 e appendice</a:t>
            </a:r>
          </a:p>
        </p:txBody>
      </p:sp>
      <p:pic>
        <p:nvPicPr>
          <p:cNvPr id="79" name="Elemento grafico 78" descr="Insegnante">
            <a:extLst>
              <a:ext uri="{FF2B5EF4-FFF2-40B4-BE49-F238E27FC236}">
                <a16:creationId xmlns:a16="http://schemas.microsoft.com/office/drawing/2014/main" id="{AD19FEF7-1B38-4ACD-9029-A36601CD04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971" y="2253564"/>
            <a:ext cx="624548" cy="624548"/>
          </a:xfrm>
          <a:prstGeom prst="rect">
            <a:avLst/>
          </a:prstGeom>
        </p:spPr>
      </p:pic>
      <p:pic>
        <p:nvPicPr>
          <p:cNvPr id="80" name="Elemento grafico 79" descr="Grafico a barre">
            <a:extLst>
              <a:ext uri="{FF2B5EF4-FFF2-40B4-BE49-F238E27FC236}">
                <a16:creationId xmlns:a16="http://schemas.microsoft.com/office/drawing/2014/main" id="{99958263-DE91-4041-B131-A03AD002B6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360" y="2982090"/>
            <a:ext cx="567771" cy="567771"/>
          </a:xfrm>
          <a:prstGeom prst="rect">
            <a:avLst/>
          </a:prstGeom>
        </p:spPr>
      </p:pic>
      <p:pic>
        <p:nvPicPr>
          <p:cNvPr id="81" name="Elemento grafico 80" descr="Graffetta">
            <a:extLst>
              <a:ext uri="{FF2B5EF4-FFF2-40B4-BE49-F238E27FC236}">
                <a16:creationId xmlns:a16="http://schemas.microsoft.com/office/drawing/2014/main" id="{0901884E-076B-4717-9BA7-8227D8E2CE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1229" y="5117852"/>
            <a:ext cx="624548" cy="624548"/>
          </a:xfrm>
          <a:prstGeom prst="rect">
            <a:avLst/>
          </a:prstGeom>
        </p:spPr>
      </p:pic>
      <p:pic>
        <p:nvPicPr>
          <p:cNvPr id="82" name="Elemento grafico 81" descr="Monete">
            <a:extLst>
              <a:ext uri="{FF2B5EF4-FFF2-40B4-BE49-F238E27FC236}">
                <a16:creationId xmlns:a16="http://schemas.microsoft.com/office/drawing/2014/main" id="{AF336EC2-F1B7-49DE-A7E5-B9EA0BE89CB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1229" y="4373109"/>
            <a:ext cx="624548" cy="624548"/>
          </a:xfrm>
          <a:prstGeom prst="rect">
            <a:avLst/>
          </a:prstGeom>
        </p:spPr>
      </p:pic>
      <p:pic>
        <p:nvPicPr>
          <p:cNvPr id="83" name="Elemento grafico 82" descr="Lente di ingrandimento">
            <a:extLst>
              <a:ext uri="{FF2B5EF4-FFF2-40B4-BE49-F238E27FC236}">
                <a16:creationId xmlns:a16="http://schemas.microsoft.com/office/drawing/2014/main" id="{2F8C293B-829F-48E6-917C-B8137723CA2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79697" y="3689043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5C4B7D5E-0AB3-419F-B5B8-BDCDD980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08707971-FC0D-4974-9EBA-E2042B60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5600"/>
            <a:ext cx="4773600" cy="286848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9C68C2E7-CEA6-4C2F-BE60-DC76B507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8000"/>
            <a:ext cx="5110292" cy="30708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EAB2411-6F37-4629-9E38-54DF7BF33947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662381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Fiducia ECONOMIA ITALIANA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Nei primi sei mesi del 2019, il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25% delle imprese del terziario della Valle d'Aosta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 ha ravvisato un </a:t>
            </a:r>
            <a:r>
              <a:rPr lang="it-IT" sz="2200" dirty="0">
                <a:latin typeface="Century Gothic" panose="020B0502020202020204" pitchFamily="34" charset="0"/>
                <a:cs typeface="Arial"/>
              </a:rPr>
              <a:t>peggioramento dell’economia italiana</a:t>
            </a:r>
            <a:r>
              <a:rPr lang="it-IT" sz="2200" b="0" dirty="0">
                <a:latin typeface="Century Gothic" panose="020B0502020202020204" pitchFamily="34" charset="0"/>
                <a:cs typeface="Arial"/>
              </a:rPr>
              <a:t>. La prospettiva per i prossimi mesi è di un’ulteriore flessione (indicatore da 45,4 a 44,5).</a:t>
            </a:r>
            <a:endParaRPr lang="it-IT" sz="2200" b="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702E1BD7-E1F2-40B0-B8E5-51C84DC6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1" y="1356670"/>
            <a:ext cx="4939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500" b="0" dirty="0">
                <a:latin typeface="Century Gothic" panose="020B0502020202020204" pitchFamily="34" charset="0"/>
              </a:rPr>
              <a:t>A suo giudizio la </a:t>
            </a:r>
            <a:r>
              <a:rPr lang="it-IT" altLang="ja-JP" sz="1500" u="sng" dirty="0">
                <a:latin typeface="Century Gothic" panose="020B0502020202020204" pitchFamily="34" charset="0"/>
              </a:rPr>
              <a:t>situazione economica generale dell’Italia</a:t>
            </a:r>
            <a:r>
              <a:rPr lang="it-IT" altLang="ja-JP" sz="1500" b="0" dirty="0">
                <a:latin typeface="Century Gothic" panose="020B0502020202020204" pitchFamily="34" charset="0"/>
              </a:rPr>
              <a:t>, a prescindere dalla situazione della Sua impresa, negli ultimi sei mesi, rispetto ai sei mesi precedenti, è migliorata, invariata, peggiorata?</a:t>
            </a:r>
            <a:endParaRPr lang="it-IT" altLang="it-IT" sz="15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49">
            <a:extLst>
              <a:ext uri="{FF2B5EF4-FFF2-40B4-BE49-F238E27FC236}">
                <a16:creationId xmlns:a16="http://schemas.microsoft.com/office/drawing/2014/main" id="{F8CE4557-4CBB-4798-B97F-9FC3C411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8DB1407-FC35-4FFA-9272-D1059F811337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251F6A3B-54C4-4DFD-B932-CF8D6395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45,4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FA03EA-A06E-4156-8CBC-D5DE73F6D5A4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BDBA617-82CF-4CEB-9A64-FC18A8CD61E9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A3EC468-DEC9-4488-B373-53C1FF92DE3A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6E370AE-5D56-414C-8A5D-0BB16BD361D8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44,5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3188F2C-6F21-4940-BAB2-88B03E838196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7B87713-9F31-44D7-9A33-15C629047BC1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7CC45BF-45F9-44BD-AE43-E861AE3F8FF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33652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45DE18A-6554-454F-B62D-06B75E2B07D0}"/>
              </a:ext>
            </a:extLst>
          </p:cNvPr>
          <p:cNvSpPr txBox="1"/>
          <p:nvPr/>
        </p:nvSpPr>
        <p:spPr>
          <a:xfrm>
            <a:off x="5286820" y="234888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45,4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2AAB7D2-FDC2-46D6-882A-CE302E370281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909916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BFB673D-951D-422D-96C0-9F83D9DAA2B4}"/>
              </a:ext>
            </a:extLst>
          </p:cNvPr>
          <p:cNvSpPr txBox="1"/>
          <p:nvPr/>
        </p:nvSpPr>
        <p:spPr>
          <a:xfrm>
            <a:off x="5287269" y="472514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45,4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5B3D229B-6004-41FC-B42D-C83FA47184FB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7" name="CasellaDiTesto 9">
            <a:extLst>
              <a:ext uri="{FF2B5EF4-FFF2-40B4-BE49-F238E27FC236}">
                <a16:creationId xmlns:a16="http://schemas.microsoft.com/office/drawing/2014/main" id="{3F0C41B0-0FAB-4869-A573-85FDFC48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0798C58B-6691-4BD7-8051-B3A85A8BC574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D45649FD-BA4A-47EF-9059-EE955E3B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49D274BF-4D3D-4055-B76E-991F290C0D07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75A0E90-4705-4F1C-A9CF-2755F36D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8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9B3042D-4C58-491E-901F-180B94FD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6FE913-530E-4A90-8113-B0A049CF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4856"/>
            <a:ext cx="4773600" cy="28684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6A2DC2-1C63-4A63-B4F6-188BB5267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6512"/>
            <a:ext cx="5110292" cy="3070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583F019-3F82-4BB3-81F2-90BE522D0E56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518365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Fiducia ANDAMENTO IMPRESA 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Analoga la congiuntura circa l’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andamento della propria impresa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: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18%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degli operatori ritiene che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la situazione sia migliorata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ma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26%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 che sia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peggiorata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Per i prossimi mesi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si prevede un ulteriore calo.</a:t>
            </a:r>
            <a:endParaRPr lang="it-IT" sz="2200" b="0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481F77CA-E5AA-404D-A85A-1ECC2860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56670"/>
            <a:ext cx="47957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500" b="0" dirty="0">
                <a:latin typeface="Century Gothic" panose="020B0502020202020204" pitchFamily="34" charset="0"/>
              </a:rPr>
              <a:t>A Suo giudizio, l’</a:t>
            </a:r>
            <a:r>
              <a:rPr lang="it-IT" altLang="ja-JP" sz="1500" u="sng" dirty="0">
                <a:latin typeface="Century Gothic" panose="020B0502020202020204" pitchFamily="34" charset="0"/>
              </a:rPr>
              <a:t>andamento economico generale della Sua impresa</a:t>
            </a:r>
            <a:r>
              <a:rPr lang="it-IT" altLang="ja-JP" sz="1500" b="0" dirty="0">
                <a:latin typeface="Century Gothic" panose="020B0502020202020204" pitchFamily="34" charset="0"/>
              </a:rPr>
              <a:t>, negli ultimi sei mesi, rispetto ai sei mesi precedenti, è migliorato, rimasto invariato o peggiorato?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811D495-E07B-423B-AB03-5C84C0BA7FF2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C6430EF-E580-4960-A604-94773FB7CC99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080ADA-7647-4ED4-B912-AECD4DEEBBF2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CBAC521-2E0A-474E-801B-3BC34ED57B3A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4583BE0-517E-4225-95BB-0B40D43480A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534788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78E643-4B5F-4504-B3AD-017DCC8A1628}"/>
              </a:ext>
            </a:extLst>
          </p:cNvPr>
          <p:cNvSpPr txBox="1"/>
          <p:nvPr/>
        </p:nvSpPr>
        <p:spPr>
          <a:xfrm>
            <a:off x="5281790" y="234888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46,0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A8A0BE1-AC48-41DB-9434-D8C964A722D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896304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767A988-33EC-4761-9E29-5E58A8E51D44}"/>
              </a:ext>
            </a:extLst>
          </p:cNvPr>
          <p:cNvSpPr txBox="1"/>
          <p:nvPr/>
        </p:nvSpPr>
        <p:spPr>
          <a:xfrm>
            <a:off x="5282239" y="471039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46,0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EC46C5FC-F907-4517-BCF8-3368D2C0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3F12133C-A3A4-438E-A5FE-06F9E59382BF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CasellaDiTesto 9">
            <a:extLst>
              <a:ext uri="{FF2B5EF4-FFF2-40B4-BE49-F238E27FC236}">
                <a16:creationId xmlns:a16="http://schemas.microsoft.com/office/drawing/2014/main" id="{CA4451FC-D80A-460B-9EAC-A985755A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46,0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5883201-9537-45C4-AFBF-1D9651AF1E61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32B4E657-F3AF-47CC-8B2E-B63F6A92E3BE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45,1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3C9CB8F8-1F33-4ADB-9C86-3008EB427D43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CasellaDiTesto 9">
            <a:extLst>
              <a:ext uri="{FF2B5EF4-FFF2-40B4-BE49-F238E27FC236}">
                <a16:creationId xmlns:a16="http://schemas.microsoft.com/office/drawing/2014/main" id="{F5E05ACC-AD7A-49C3-83B5-73023FC9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16D89F98-3828-4F97-840C-C2AC5F8D8FC7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CasellaDiTesto 9">
            <a:extLst>
              <a:ext uri="{FF2B5EF4-FFF2-40B4-BE49-F238E27FC236}">
                <a16:creationId xmlns:a16="http://schemas.microsoft.com/office/drawing/2014/main" id="{2AA2FD91-E720-4FC9-BE12-F20B9F0B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E0B0656D-1B5A-4176-98E7-2F2B0B0D62FB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9">
            <a:extLst>
              <a:ext uri="{FF2B5EF4-FFF2-40B4-BE49-F238E27FC236}">
                <a16:creationId xmlns:a16="http://schemas.microsoft.com/office/drawing/2014/main" id="{2AB37340-584D-4A26-B316-D7F56696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0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5CE2A86-7763-4243-88E2-79D75CE0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72" y="893972"/>
            <a:ext cx="1907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it-IT" altLang="it-IT" sz="4400" b="1" dirty="0">
                <a:solidFill>
                  <a:srgbClr val="203864"/>
                </a:solidFill>
                <a:latin typeface="Century Gothic" panose="020B0502020202020204" pitchFamily="34" charset="0"/>
              </a:rPr>
              <a:t>Indice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0ED97BF6-7129-4FA5-AD3E-7517C1B0F949}"/>
              </a:ext>
            </a:extLst>
          </p:cNvPr>
          <p:cNvSpPr txBox="1">
            <a:spLocks/>
          </p:cNvSpPr>
          <p:nvPr/>
        </p:nvSpPr>
        <p:spPr bwMode="auto">
          <a:xfrm>
            <a:off x="3433428" y="2132324"/>
            <a:ext cx="532686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Premessa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Clima di fiducia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rgbClr val="2038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Andamento congiunturale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Osservatorio sul credito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Metodo e appendice</a:t>
            </a:r>
          </a:p>
        </p:txBody>
      </p:sp>
      <p:pic>
        <p:nvPicPr>
          <p:cNvPr id="5" name="Elemento grafico 4" descr="Insegnante">
            <a:extLst>
              <a:ext uri="{FF2B5EF4-FFF2-40B4-BE49-F238E27FC236}">
                <a16:creationId xmlns:a16="http://schemas.microsoft.com/office/drawing/2014/main" id="{A653EEF1-6A09-4240-9CCB-C30E20E03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971" y="2253564"/>
            <a:ext cx="624548" cy="624548"/>
          </a:xfrm>
          <a:prstGeom prst="rect">
            <a:avLst/>
          </a:prstGeom>
        </p:spPr>
      </p:pic>
      <p:pic>
        <p:nvPicPr>
          <p:cNvPr id="6" name="Elemento grafico 5" descr="Grafico a barre">
            <a:extLst>
              <a:ext uri="{FF2B5EF4-FFF2-40B4-BE49-F238E27FC236}">
                <a16:creationId xmlns:a16="http://schemas.microsoft.com/office/drawing/2014/main" id="{AF2129BA-73CC-4A55-97BE-77FED07704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360" y="2982090"/>
            <a:ext cx="567771" cy="567771"/>
          </a:xfrm>
          <a:prstGeom prst="rect">
            <a:avLst/>
          </a:prstGeom>
        </p:spPr>
      </p:pic>
      <p:pic>
        <p:nvPicPr>
          <p:cNvPr id="7" name="Elemento grafico 6" descr="Graffetta">
            <a:extLst>
              <a:ext uri="{FF2B5EF4-FFF2-40B4-BE49-F238E27FC236}">
                <a16:creationId xmlns:a16="http://schemas.microsoft.com/office/drawing/2014/main" id="{F1E0CDBD-BBC5-4FED-88AD-1125E11196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1229" y="5117852"/>
            <a:ext cx="624548" cy="624548"/>
          </a:xfrm>
          <a:prstGeom prst="rect">
            <a:avLst/>
          </a:prstGeom>
        </p:spPr>
      </p:pic>
      <p:pic>
        <p:nvPicPr>
          <p:cNvPr id="8" name="Elemento grafico 7" descr="Monete">
            <a:extLst>
              <a:ext uri="{FF2B5EF4-FFF2-40B4-BE49-F238E27FC236}">
                <a16:creationId xmlns:a16="http://schemas.microsoft.com/office/drawing/2014/main" id="{67EAEB31-8294-44E6-92C7-55AAD37D92F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1229" y="4373109"/>
            <a:ext cx="624548" cy="624548"/>
          </a:xfrm>
          <a:prstGeom prst="rect">
            <a:avLst/>
          </a:prstGeom>
        </p:spPr>
      </p:pic>
      <p:pic>
        <p:nvPicPr>
          <p:cNvPr id="9" name="Elemento grafico 8" descr="Lente di ingrandimento">
            <a:extLst>
              <a:ext uri="{FF2B5EF4-FFF2-40B4-BE49-F238E27FC236}">
                <a16:creationId xmlns:a16="http://schemas.microsoft.com/office/drawing/2014/main" id="{B72F70CC-0A0B-4803-993A-8B89FDBB8B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79697" y="3689043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74C3C2F-2C1F-493B-B9FA-7B62BF11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188000"/>
            <a:ext cx="4773600" cy="2868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0E95236-40DD-4383-8A20-FA5D46BC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3584856"/>
            <a:ext cx="4773600" cy="28684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8C6B2B-2A9B-46AD-AC14-24AF33330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3168000"/>
            <a:ext cx="5110292" cy="3070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6AB08F78-6EE1-41EA-BEAC-29B67304D1AB}"/>
              </a:ext>
            </a:extLst>
          </p:cNvPr>
          <p:cNvSpPr txBox="1">
            <a:spLocks/>
          </p:cNvSpPr>
          <p:nvPr/>
        </p:nvSpPr>
        <p:spPr>
          <a:xfrm>
            <a:off x="266267" y="172644"/>
            <a:ext cx="11806397" cy="1086548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2200" dirty="0">
                <a:solidFill>
                  <a:srgbClr val="203864"/>
                </a:solidFill>
                <a:latin typeface="Century Gothic" panose="020B0502020202020204" pitchFamily="34" charset="0"/>
                <a:cs typeface="Arial"/>
              </a:rPr>
              <a:t>Andamento dei RICAVI </a:t>
            </a:r>
            <a:r>
              <a:rPr lang="it-IT" sz="2200" b="1" dirty="0">
                <a:solidFill>
                  <a:srgbClr val="203864"/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Circa il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56%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delle imprese del terziario VDA ritiene che i propri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ricavi siano rimasti stabili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Il restante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44% si divide 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tra chi segnala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miglioramento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, chi un 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peggioramento</a:t>
            </a:r>
            <a:r>
              <a:rPr lang="it-IT" sz="2200" b="0" dirty="0">
                <a:latin typeface="Century Gothic" panose="020B0502020202020204" pitchFamily="34" charset="0"/>
                <a:ea typeface="+mj-ea"/>
                <a:cs typeface="Arial"/>
              </a:rPr>
              <a:t>. </a:t>
            </a:r>
            <a:r>
              <a:rPr lang="it-IT" sz="2200" dirty="0" err="1">
                <a:latin typeface="Century Gothic" panose="020B0502020202020204" pitchFamily="34" charset="0"/>
                <a:ea typeface="+mj-ea"/>
                <a:cs typeface="Arial"/>
              </a:rPr>
              <a:t>L’</a:t>
            </a:r>
            <a:r>
              <a:rPr lang="it-IT" sz="2200" i="1" dirty="0" err="1">
                <a:latin typeface="Century Gothic" panose="020B0502020202020204" pitchFamily="34" charset="0"/>
                <a:ea typeface="+mj-ea"/>
                <a:cs typeface="Arial"/>
              </a:rPr>
              <a:t>outlook</a:t>
            </a:r>
            <a:r>
              <a:rPr lang="it-IT" sz="2200" dirty="0">
                <a:latin typeface="Century Gothic" panose="020B0502020202020204" pitchFamily="34" charset="0"/>
                <a:ea typeface="+mj-ea"/>
                <a:cs typeface="Arial"/>
              </a:rPr>
              <a:t> a sei mesi è di sostanziale invarianza.</a:t>
            </a:r>
            <a:endParaRPr lang="it-IT" sz="2200" i="1" dirty="0"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F273D2BF-BC01-4C65-8E11-BFEADAF0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92" y="1356670"/>
            <a:ext cx="45797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ja-JP" sz="1600" b="0" dirty="0">
                <a:latin typeface="Century Gothic" panose="020B0502020202020204" pitchFamily="34" charset="0"/>
              </a:rPr>
              <a:t>Il </a:t>
            </a:r>
            <a:r>
              <a:rPr lang="it-IT" altLang="ja-JP" sz="1600" u="sng" dirty="0">
                <a:latin typeface="Century Gothic" panose="020B0502020202020204" pitchFamily="34" charset="0"/>
              </a:rPr>
              <a:t>livello dei ricavi</a:t>
            </a:r>
            <a:r>
              <a:rPr lang="it-IT" altLang="ja-JP" sz="1600" b="0" dirty="0">
                <a:latin typeface="Century Gothic" panose="020B0502020202020204" pitchFamily="34" charset="0"/>
              </a:rPr>
              <a:t> della Sua impresa, </a:t>
            </a:r>
            <a:br>
              <a:rPr lang="it-IT" altLang="ja-JP" sz="1600" b="0" dirty="0">
                <a:latin typeface="Century Gothic" panose="020B0502020202020204" pitchFamily="34" charset="0"/>
              </a:rPr>
            </a:br>
            <a:r>
              <a:rPr lang="it-IT" altLang="ja-JP" sz="1600" b="0" dirty="0">
                <a:latin typeface="Century Gothic" panose="020B0502020202020204" pitchFamily="34" charset="0"/>
              </a:rPr>
              <a:t>negli ultimi sei mesi, rispetto ai sei mesi precedenti, è migliorato, rimasto invariato o peggiorato?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513176C-229F-4F49-8C07-F9F21C33D413}"/>
              </a:ext>
            </a:extLst>
          </p:cNvPr>
          <p:cNvSpPr/>
          <p:nvPr/>
        </p:nvSpPr>
        <p:spPr bwMode="auto">
          <a:xfrm>
            <a:off x="5879976" y="159743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F025FEE-5BEC-4FEB-8DB2-35FF42F0C29B}"/>
              </a:ext>
            </a:extLst>
          </p:cNvPr>
          <p:cNvSpPr/>
          <p:nvPr/>
        </p:nvSpPr>
        <p:spPr bwMode="auto">
          <a:xfrm>
            <a:off x="5882377" y="3970582"/>
            <a:ext cx="5220000" cy="2088000"/>
          </a:xfrm>
          <a:prstGeom prst="rect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91D0EE-8CC2-4CCD-B182-9FE6755701F4}"/>
              </a:ext>
            </a:extLst>
          </p:cNvPr>
          <p:cNvSpPr txBox="1"/>
          <p:nvPr/>
        </p:nvSpPr>
        <p:spPr>
          <a:xfrm>
            <a:off x="5809987" y="1412328"/>
            <a:ext cx="2752677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Classe di addetti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B2F6E4C-825D-4DC8-902F-89EDB958110C}"/>
              </a:ext>
            </a:extLst>
          </p:cNvPr>
          <p:cNvSpPr txBox="1"/>
          <p:nvPr/>
        </p:nvSpPr>
        <p:spPr>
          <a:xfrm>
            <a:off x="5809987" y="3839476"/>
            <a:ext cx="2743059" cy="338554"/>
          </a:xfrm>
          <a:prstGeom prst="rect">
            <a:avLst/>
          </a:prstGeom>
          <a:solidFill>
            <a:srgbClr val="203864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INDICE – </a:t>
            </a:r>
            <a:r>
              <a:rPr lang="it-IT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Settore di attività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969F17F-13A7-4649-BD8A-9748537C194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87" y="2472204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90334B3-EFEE-473A-B71A-3E67ADC8706E}"/>
              </a:ext>
            </a:extLst>
          </p:cNvPr>
          <p:cNvCxnSpPr>
            <a:cxnSpLocks/>
          </p:cNvCxnSpPr>
          <p:nvPr/>
        </p:nvCxnSpPr>
        <p:spPr bwMode="auto">
          <a:xfrm flipV="1">
            <a:off x="5810436" y="4776460"/>
            <a:ext cx="5364000" cy="0"/>
          </a:xfrm>
          <a:prstGeom prst="line">
            <a:avLst/>
          </a:prstGeom>
          <a:noFill/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3C8F38C-336B-44F1-827D-A199F01577DD}"/>
              </a:ext>
            </a:extLst>
          </p:cNvPr>
          <p:cNvSpPr txBox="1"/>
          <p:nvPr/>
        </p:nvSpPr>
        <p:spPr>
          <a:xfrm>
            <a:off x="5283180" y="2298358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50,3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8D79337-3817-4E23-BB11-026832DCBC20}"/>
              </a:ext>
            </a:extLst>
          </p:cNvPr>
          <p:cNvSpPr txBox="1"/>
          <p:nvPr/>
        </p:nvSpPr>
        <p:spPr>
          <a:xfrm>
            <a:off x="5283629" y="4602614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i="1" dirty="0">
                <a:latin typeface="Century Gothic" panose="020B0502020202020204" pitchFamily="34" charset="0"/>
              </a:rPr>
              <a:t>50,3</a:t>
            </a:r>
          </a:p>
        </p:txBody>
      </p:sp>
      <p:sp>
        <p:nvSpPr>
          <p:cNvPr id="25" name="Text Box 49">
            <a:extLst>
              <a:ext uri="{FF2B5EF4-FFF2-40B4-BE49-F238E27FC236}">
                <a16:creationId xmlns:a16="http://schemas.microsoft.com/office/drawing/2014/main" id="{826CE047-C56E-4901-AE29-7DAE990E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6237312"/>
            <a:ext cx="11518366" cy="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it-IT" sz="900" dirty="0">
                <a:latin typeface="Century Gothic" panose="020B0502020202020204" pitchFamily="34" charset="0"/>
              </a:rPr>
              <a:t>Base campione: </a:t>
            </a:r>
            <a:r>
              <a:rPr lang="it-IT" altLang="it-IT" sz="900" b="0" dirty="0">
                <a:latin typeface="Century Gothic" panose="020B0502020202020204" pitchFamily="34" charset="0"/>
              </a:rPr>
              <a:t>430 casi. 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 valori sono costituiti da percentuali di imprese rispondenti.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= (% migliore) + ((% uguale) / 2). Campo di variazione: tra +100% (nell’ipotesi in cui il totale degli intervistati campione esprimesse un’opinione di miglioramento) e 0% (nell’ipotesi in cui il totale degli intervistati campione esprimesse un’opinione di peggioramento). </a:t>
            </a:r>
            <a:r>
              <a:rPr lang="it-IT" altLang="ja-JP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I dati sono riportati all’universo.</a:t>
            </a:r>
            <a:r>
              <a:rPr lang="it-IT" altLang="ja-JP" sz="900" dirty="0">
                <a:latin typeface="Century Gothic" panose="020B0502020202020204" pitchFamily="34" charset="0"/>
              </a:rPr>
              <a:t>	</a:t>
            </a:r>
            <a:endParaRPr lang="it-IT" altLang="it-IT" sz="900" dirty="0">
              <a:latin typeface="Century Gothic" panose="020B0502020202020204" pitchFamily="34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2D1D57D-C4D0-4F69-8D0D-27B7A764EC57}"/>
              </a:ext>
            </a:extLst>
          </p:cNvPr>
          <p:cNvSpPr/>
          <p:nvPr/>
        </p:nvSpPr>
        <p:spPr bwMode="auto">
          <a:xfrm>
            <a:off x="411520" y="2746745"/>
            <a:ext cx="4316328" cy="588495"/>
          </a:xfrm>
          <a:prstGeom prst="roundRect">
            <a:avLst/>
          </a:prstGeom>
          <a:solidFill>
            <a:srgbClr val="20386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CasellaDiTesto 9">
            <a:extLst>
              <a:ext uri="{FF2B5EF4-FFF2-40B4-BE49-F238E27FC236}">
                <a16:creationId xmlns:a16="http://schemas.microsoft.com/office/drawing/2014/main" id="{707E8A58-2BA0-4CFE-83D9-13BF7B5CA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25" y="2717320"/>
            <a:ext cx="2101686" cy="4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INDICE: </a:t>
            </a:r>
            <a:r>
              <a:rPr lang="it-IT" altLang="ja-JP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50,3</a:t>
            </a:r>
            <a:endParaRPr lang="it-IT" altLang="it-IT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900EF60-369B-4F69-AB15-4F7B295CFBC4}"/>
              </a:ext>
            </a:extLst>
          </p:cNvPr>
          <p:cNvSpPr/>
          <p:nvPr/>
        </p:nvSpPr>
        <p:spPr>
          <a:xfrm>
            <a:off x="1163960" y="3104408"/>
            <a:ext cx="2915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9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INDICE</a:t>
            </a:r>
            <a:r>
              <a:rPr lang="it-IT" altLang="ja-JP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= (% MIGLIORE) + ((% UGUALE) / 2)</a:t>
            </a:r>
            <a:endParaRPr lang="it-IT" sz="9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A9D74E4-FC9E-42EC-B8B2-7F07C8D37FE8}"/>
              </a:ext>
            </a:extLst>
          </p:cNvPr>
          <p:cNvSpPr/>
          <p:nvPr/>
        </p:nvSpPr>
        <p:spPr>
          <a:xfrm>
            <a:off x="479376" y="329293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1200" i="1" u="sng" dirty="0">
                <a:latin typeface="Century Gothic" panose="020B0502020202020204" pitchFamily="34" charset="0"/>
              </a:rPr>
              <a:t>PREVISIONE</a:t>
            </a:r>
            <a:r>
              <a:rPr lang="it-IT" altLang="ja-JP" sz="1200" i="1" dirty="0">
                <a:latin typeface="Century Gothic" panose="020B0502020202020204" pitchFamily="34" charset="0"/>
              </a:rPr>
              <a:t> PROSSIMO SEMESTRE: </a:t>
            </a:r>
            <a:r>
              <a:rPr lang="it-IT" altLang="ja-JP" sz="2000" i="1" dirty="0">
                <a:latin typeface="Century Gothic" panose="020B0502020202020204" pitchFamily="34" charset="0"/>
              </a:rPr>
              <a:t>50,0</a:t>
            </a:r>
            <a:endParaRPr lang="it-IT" sz="1200" i="1" dirty="0">
              <a:latin typeface="Century Gothic" panose="020B0502020202020204" pitchFamily="34" charset="0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C2B30396-6996-42B7-BF98-FC1DE6A88212}"/>
              </a:ext>
            </a:extLst>
          </p:cNvPr>
          <p:cNvSpPr/>
          <p:nvPr/>
        </p:nvSpPr>
        <p:spPr bwMode="auto">
          <a:xfrm>
            <a:off x="1133481" y="5875518"/>
            <a:ext cx="865257" cy="177250"/>
          </a:xfrm>
          <a:prstGeom prst="roundRect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CasellaDiTesto 9">
            <a:extLst>
              <a:ext uri="{FF2B5EF4-FFF2-40B4-BE49-F238E27FC236}">
                <a16:creationId xmlns:a16="http://schemas.microsoft.com/office/drawing/2014/main" id="{CAC9AF9C-4CD4-44DC-958A-CA7B05C06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«Migliore»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1A8BD878-8C3E-4441-8611-69966418FA26}"/>
              </a:ext>
            </a:extLst>
          </p:cNvPr>
          <p:cNvSpPr/>
          <p:nvPr/>
        </p:nvSpPr>
        <p:spPr bwMode="auto">
          <a:xfrm>
            <a:off x="2152728" y="5870387"/>
            <a:ext cx="865257" cy="187513"/>
          </a:xfrm>
          <a:prstGeom prst="roundRect">
            <a:avLst/>
          </a:prstGeom>
          <a:solidFill>
            <a:srgbClr val="FFB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CasellaDiTesto 9">
            <a:extLst>
              <a:ext uri="{FF2B5EF4-FFF2-40B4-BE49-F238E27FC236}">
                <a16:creationId xmlns:a16="http://schemas.microsoft.com/office/drawing/2014/main" id="{92EA2E5D-1E51-4337-B43F-01A4DFB6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695" y="5824055"/>
            <a:ext cx="877322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«Uguale»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2ED63A8A-802C-43E9-BFF8-CE4249E7E6EF}"/>
              </a:ext>
            </a:extLst>
          </p:cNvPr>
          <p:cNvSpPr/>
          <p:nvPr/>
        </p:nvSpPr>
        <p:spPr bwMode="auto">
          <a:xfrm>
            <a:off x="3231118" y="5870387"/>
            <a:ext cx="865257" cy="187513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CasellaDiTesto 9">
            <a:extLst>
              <a:ext uri="{FF2B5EF4-FFF2-40B4-BE49-F238E27FC236}">
                <a16:creationId xmlns:a16="http://schemas.microsoft.com/office/drawing/2014/main" id="{3864D13A-EC28-4393-BB9D-04376D77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219" y="5824055"/>
            <a:ext cx="965054" cy="26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it-IT" altLang="ja-JP" sz="11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«Peggiore»</a:t>
            </a:r>
            <a:endParaRPr lang="it-IT" altLang="it-IT" sz="11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6528"/>
      </p:ext>
    </p:extLst>
  </p:cSld>
  <p:clrMapOvr>
    <a:masterClrMapping/>
  </p:clrMapOvr>
</p:sld>
</file>

<file path=ppt/theme/theme1.xml><?xml version="1.0" encoding="utf-8"?>
<a:theme xmlns:a="http://schemas.openxmlformats.org/drawingml/2006/main" name="R01">
  <a:themeElements>
    <a:clrScheme name="R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R01</Template>
  <TotalTime>48887</TotalTime>
  <Words>3421</Words>
  <Application>Microsoft Office PowerPoint</Application>
  <PresentationFormat>Widescreen</PresentationFormat>
  <Paragraphs>333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Verdana</vt:lpstr>
      <vt:lpstr>R01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>.</dc:subject>
  <dc:creator>.</dc:creator>
  <cp:keywords>.</cp:keywords>
  <cp:lastModifiedBy>Serio</cp:lastModifiedBy>
  <cp:revision>4261</cp:revision>
  <cp:lastPrinted>2016-07-07T13:38:51Z</cp:lastPrinted>
  <dcterms:created xsi:type="dcterms:W3CDTF">2009-02-16T05:35:06Z</dcterms:created>
  <dcterms:modified xsi:type="dcterms:W3CDTF">2019-07-16T19:38:52Z</dcterms:modified>
  <cp:category>.</cp:category>
</cp:coreProperties>
</file>