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016" r:id="rId2"/>
    <p:sldId id="1052" r:id="rId3"/>
    <p:sldId id="2029" r:id="rId4"/>
    <p:sldId id="2030" r:id="rId5"/>
    <p:sldId id="2012" r:id="rId6"/>
    <p:sldId id="2039" r:id="rId7"/>
    <p:sldId id="2031" r:id="rId8"/>
    <p:sldId id="1956" r:id="rId9"/>
    <p:sldId id="2040" r:id="rId10"/>
    <p:sldId id="2041" r:id="rId11"/>
    <p:sldId id="2179" r:id="rId12"/>
    <p:sldId id="1622" r:id="rId13"/>
    <p:sldId id="2036" r:id="rId14"/>
    <p:sldId id="2037" r:id="rId15"/>
    <p:sldId id="879" r:id="rId16"/>
    <p:sldId id="2180" r:id="rId17"/>
    <p:sldId id="2138" r:id="rId18"/>
    <p:sldId id="2139" r:id="rId19"/>
    <p:sldId id="2141" r:id="rId20"/>
    <p:sldId id="2142" r:id="rId21"/>
    <p:sldId id="2149" r:id="rId22"/>
    <p:sldId id="2146" r:id="rId23"/>
    <p:sldId id="2147" r:id="rId24"/>
    <p:sldId id="2148" r:id="rId25"/>
    <p:sldId id="2150" r:id="rId26"/>
    <p:sldId id="2152" r:id="rId27"/>
    <p:sldId id="2155" r:id="rId28"/>
    <p:sldId id="2166" r:id="rId29"/>
  </p:sldIdLst>
  <p:sldSz cx="12192000" cy="6858000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8000"/>
    <a:srgbClr val="C00000"/>
    <a:srgbClr val="203864"/>
    <a:srgbClr val="4B6195"/>
    <a:srgbClr val="8A98BA"/>
    <a:srgbClr val="EC7103"/>
    <a:srgbClr val="004677"/>
    <a:srgbClr val="FBE3C5"/>
    <a:srgbClr val="F19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09" autoAdjust="0"/>
    <p:restoredTop sz="69830" autoAdjust="0"/>
  </p:normalViewPr>
  <p:slideViewPr>
    <p:cSldViewPr snapToObjects="1">
      <p:cViewPr varScale="1">
        <p:scale>
          <a:sx n="57" d="100"/>
          <a:sy n="57" d="100"/>
        </p:scale>
        <p:origin x="615" y="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437"/>
    </p:cViewPr>
  </p:sorterViewPr>
  <p:notesViewPr>
    <p:cSldViewPr snapToObjects="1">
      <p:cViewPr varScale="1">
        <p:scale>
          <a:sx n="54" d="100"/>
          <a:sy n="54" d="100"/>
        </p:scale>
        <p:origin x="-249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E6DDC4-3148-4240-ABF4-191455DA54EC}" type="datetime1">
              <a:rPr lang="it-IT"/>
              <a:pPr>
                <a:defRPr/>
              </a:pPr>
              <a:t>17/07/2019</a:t>
            </a:fld>
            <a:endParaRPr lang="it-IT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83AD9E-EE7D-DD45-B6C1-2B172681C75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30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0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/>
            </a:lvl1pPr>
          </a:lstStyle>
          <a:p>
            <a:pPr>
              <a:defRPr/>
            </a:pPr>
            <a:fld id="{C9FA3096-9284-534C-B960-66056E7E608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9693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236673E4-EC25-43CD-993D-8E66DDB8215C}" type="slidenum">
              <a:rPr lang="it-IT" smtClean="0">
                <a:ea typeface="MS PGothic" pitchFamily="34" charset="-128"/>
              </a:rPr>
              <a:pPr defTabSz="911225"/>
              <a:t>1</a:t>
            </a:fld>
            <a:endParaRPr lang="it-IT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385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425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874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899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5554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4018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3233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867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698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101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5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243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296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398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04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87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66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8800" y="2130426"/>
            <a:ext cx="6908800" cy="1470025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33600"/>
            <a:ext cx="2540000" cy="17526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4" name="Immagine 6" descr="format2">
            <a:extLst>
              <a:ext uri="{FF2B5EF4-FFF2-40B4-BE49-F238E27FC236}">
                <a16:creationId xmlns:a16="http://schemas.microsoft.com/office/drawing/2014/main" id="{428B453D-FF85-4EFD-AFEA-A57FFE3A23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13" y="404664"/>
            <a:ext cx="2726651" cy="12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9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8068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07451" y="188913"/>
            <a:ext cx="2760133" cy="59039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27051" y="188913"/>
            <a:ext cx="8077200" cy="59039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4962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7051" y="188914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15051" y="3684589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1874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27051" y="188914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27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27051" y="3684589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15051" y="3684589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7375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4385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5112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15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9799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604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816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81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8895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981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ormat2">
            <a:extLst>
              <a:ext uri="{FF2B5EF4-FFF2-40B4-BE49-F238E27FC236}">
                <a16:creationId xmlns:a16="http://schemas.microsoft.com/office/drawing/2014/main" id="{74854040-94DA-420A-8DF1-85C9F03442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4" y="6281556"/>
            <a:ext cx="1156367" cy="55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8914"/>
            <a:ext cx="110405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125539"/>
            <a:ext cx="10972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5691AE6-E3AC-4160-A0D6-7C2FF2F454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35364" y="6453336"/>
            <a:ext cx="633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altLang="en-US" sz="1100" b="1" i="1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Aosta, 22 luglio 2019 </a:t>
            </a:r>
            <a:r>
              <a:rPr lang="it-IT" altLang="en-US" sz="2000" b="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 </a:t>
            </a:r>
            <a:fld id="{239CEE47-9F78-443C-944D-A6D7E2D3CB4A}" type="slidenum">
              <a:rPr lang="it-IT" altLang="en-US" sz="2000" smtClean="0">
                <a:latin typeface="Century Gothic" panose="020B0502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3" r:id="rId1"/>
    <p:sldLayoutId id="2147486281" r:id="rId2"/>
    <p:sldLayoutId id="2147486282" r:id="rId3"/>
    <p:sldLayoutId id="2147486283" r:id="rId4"/>
    <p:sldLayoutId id="2147486284" r:id="rId5"/>
    <p:sldLayoutId id="2147486285" r:id="rId6"/>
    <p:sldLayoutId id="2147486286" r:id="rId7"/>
    <p:sldLayoutId id="2147486287" r:id="rId8"/>
    <p:sldLayoutId id="2147486288" r:id="rId9"/>
    <p:sldLayoutId id="2147486289" r:id="rId10"/>
    <p:sldLayoutId id="2147486290" r:id="rId11"/>
    <p:sldLayoutId id="2147486291" r:id="rId12"/>
    <p:sldLayoutId id="214748629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ormatresearch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8">
            <a:extLst>
              <a:ext uri="{FF2B5EF4-FFF2-40B4-BE49-F238E27FC236}">
                <a16:creationId xmlns:a16="http://schemas.microsoft.com/office/drawing/2014/main" id="{B62E6BC1-053A-44A0-BC9B-701B16A82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8" y="3897177"/>
            <a:ext cx="11077572" cy="195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3200" dirty="0">
                <a:solidFill>
                  <a:srgbClr val="203864"/>
                </a:solidFill>
                <a:latin typeface="Century Gothic" panose="020B0502020202020204" pitchFamily="34" charset="0"/>
              </a:rPr>
              <a:t>Osservatorio Congiunturale Valle d’Aosta</a:t>
            </a:r>
            <a:endParaRPr lang="it-IT" sz="2400" i="1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2400" i="1" dirty="0">
                <a:latin typeface="Century Gothic" panose="020B0502020202020204" pitchFamily="34" charset="0"/>
              </a:rPr>
              <a:t>Osservatorio congiunturale sulle imprese del terziario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2400" b="0" dirty="0">
                <a:latin typeface="Century Gothic" panose="020B0502020202020204" pitchFamily="34" charset="0"/>
              </a:rPr>
              <a:t>Presentazione dei risultati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1400" b="0" dirty="0">
                <a:latin typeface="Century Gothic" panose="020B0502020202020204" pitchFamily="34" charset="0"/>
              </a:rPr>
              <a:t>Aosta, 22 luglio 2019 (19183ava/01)</a:t>
            </a:r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id="{51A41E08-C0DC-46B3-873B-90851C841B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10" y="2046100"/>
            <a:ext cx="4920455" cy="179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BE1306-3D34-4788-999E-05B5A9786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469565"/>
            <a:ext cx="3240360" cy="15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9FD8745-331B-47B2-BA70-0BA0E41271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835626"/>
            <a:ext cx="4342924" cy="3897630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DD5E3553-2CB5-45BB-A217-82E754DD231F}"/>
              </a:ext>
            </a:extLst>
          </p:cNvPr>
          <p:cNvSpPr/>
          <p:nvPr/>
        </p:nvSpPr>
        <p:spPr bwMode="auto">
          <a:xfrm>
            <a:off x="7483323" y="2175221"/>
            <a:ext cx="792088" cy="37870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19E7195-0DD3-4617-9F6A-186517E2A781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Prodotto interno lordo (PIL)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Prodotto interno lordo a prezzi corrente per abitante</a:t>
            </a:r>
          </a:p>
          <a:p>
            <a:pPr>
              <a:defRPr/>
            </a:pP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(migliaia di euro)</a:t>
            </a:r>
          </a:p>
        </p:txBody>
      </p:sp>
      <p:sp>
        <p:nvSpPr>
          <p:cNvPr id="43" name="Text Box 49">
            <a:extLst>
              <a:ext uri="{FF2B5EF4-FFF2-40B4-BE49-F238E27FC236}">
                <a16:creationId xmlns:a16="http://schemas.microsoft.com/office/drawing/2014/main" id="{3CFB504D-757B-41FF-B697-DF43DB06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Istat, Conti Economici Territoriali. Prodotto Interno Lordo.</a:t>
            </a: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4879DED-16B9-477A-8DA3-F1718C819B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" b="3046"/>
          <a:stretch/>
        </p:blipFill>
        <p:spPr>
          <a:xfrm>
            <a:off x="373752" y="1204957"/>
            <a:ext cx="6370320" cy="503235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A522F4E-DBFF-4EB5-8593-B3F49B727ED4}"/>
              </a:ext>
            </a:extLst>
          </p:cNvPr>
          <p:cNvSpPr/>
          <p:nvPr/>
        </p:nvSpPr>
        <p:spPr bwMode="auto">
          <a:xfrm>
            <a:off x="911424" y="2293874"/>
            <a:ext cx="5472608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Elemento grafico 6" descr="Freccia linea: curva oraria">
            <a:extLst>
              <a:ext uri="{FF2B5EF4-FFF2-40B4-BE49-F238E27FC236}">
                <a16:creationId xmlns:a16="http://schemas.microsoft.com/office/drawing/2014/main" id="{F91E987F-D251-4375-9207-FB821CFF8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434141">
            <a:off x="6193029" y="1743738"/>
            <a:ext cx="914400" cy="914400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1F37749-3FC8-444E-8164-D40174B6DD66}"/>
              </a:ext>
            </a:extLst>
          </p:cNvPr>
          <p:cNvCxnSpPr/>
          <p:nvPr/>
        </p:nvCxnSpPr>
        <p:spPr bwMode="auto">
          <a:xfrm>
            <a:off x="7104112" y="1196752"/>
            <a:ext cx="0" cy="500273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88653762-B3F9-4836-B4FF-F8242F3C3104}"/>
              </a:ext>
            </a:extLst>
          </p:cNvPr>
          <p:cNvSpPr/>
          <p:nvPr/>
        </p:nvSpPr>
        <p:spPr bwMode="auto">
          <a:xfrm>
            <a:off x="911424" y="4062558"/>
            <a:ext cx="4212000" cy="21602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48319D5-66B2-45FE-A71C-4668A6D23B01}"/>
              </a:ext>
            </a:extLst>
          </p:cNvPr>
          <p:cNvSpPr/>
          <p:nvPr/>
        </p:nvSpPr>
        <p:spPr>
          <a:xfrm>
            <a:off x="7176120" y="1196752"/>
            <a:ext cx="43220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latin typeface="Century Gothic" panose="020B0502020202020204" pitchFamily="34" charset="0"/>
              </a:rPr>
              <a:t>Rappresentazione cartografica del PIL per abitante </a:t>
            </a:r>
            <a:br>
              <a:rPr lang="it-IT" sz="1100" dirty="0">
                <a:latin typeface="Century Gothic" panose="020B0502020202020204" pitchFamily="34" charset="0"/>
              </a:rPr>
            </a:br>
            <a:r>
              <a:rPr lang="it-IT" sz="1100" b="0" i="1" dirty="0">
                <a:latin typeface="Century Gothic" panose="020B0502020202020204" pitchFamily="34" charset="0"/>
              </a:rPr>
              <a:t>(a colorazioni di blu più scure corrisponde un PIL più elevato)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02879B6-1935-46B7-BC1A-313DD6104235}"/>
              </a:ext>
            </a:extLst>
          </p:cNvPr>
          <p:cNvSpPr/>
          <p:nvPr/>
        </p:nvSpPr>
        <p:spPr>
          <a:xfrm>
            <a:off x="10488492" y="1899329"/>
            <a:ext cx="1512164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b="0" i="1" dirty="0">
                <a:latin typeface="Century Gothic" panose="020B0502020202020204" pitchFamily="34" charset="0"/>
              </a:rPr>
              <a:t>La </a:t>
            </a:r>
            <a:r>
              <a:rPr lang="it-IT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Valle d’Aosta </a:t>
            </a:r>
            <a:r>
              <a:rPr lang="it-IT" sz="1400" b="0" i="1" dirty="0">
                <a:latin typeface="Century Gothic" panose="020B0502020202020204" pitchFamily="34" charset="0"/>
              </a:rPr>
              <a:t>si posiziona nel </a:t>
            </a:r>
            <a:r>
              <a:rPr lang="it-IT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primo quartile in termini di PIL </a:t>
            </a:r>
            <a:r>
              <a:rPr lang="it-IT" sz="1400" b="0" i="1" dirty="0">
                <a:latin typeface="Century Gothic" panose="020B0502020202020204" pitchFamily="34" charset="0"/>
              </a:rPr>
              <a:t>tra le regioni italiane ed è </a:t>
            </a:r>
            <a:r>
              <a:rPr lang="it-IT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in linea con il PIL pro capite a livello macro regionale (NORD OVEST)</a:t>
            </a:r>
            <a:r>
              <a:rPr lang="it-IT" sz="1400" b="0" i="1" dirty="0">
                <a:latin typeface="Century Gothic" panose="020B0502020202020204" pitchFamily="34" charset="0"/>
              </a:rPr>
              <a:t>, superato solo dalla Lombardia e </a:t>
            </a:r>
            <a:r>
              <a:rPr lang="it-IT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davanti a Piemonte e Liguria</a:t>
            </a:r>
            <a:r>
              <a:rPr lang="it-IT" sz="1400" b="0" i="1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30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0840988B-3256-4141-89DD-090DBA99B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2429592"/>
            <a:ext cx="7416824" cy="30876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it-IT" sz="36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Il tessuto imprenditoriale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it-IT" sz="3600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it-IT" sz="3600" dirty="0">
                <a:solidFill>
                  <a:srgbClr val="203864"/>
                </a:solidFill>
                <a:latin typeface="Century Gothic" panose="020B0502020202020204" pitchFamily="34" charset="0"/>
              </a:rPr>
              <a:t>Demografia delle imprese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it-IT" sz="3600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it-IT" sz="36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Scenario economico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D7CAD95-22BD-499E-B9A8-18226D885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938741"/>
            <a:ext cx="759215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4400" u="sng" kern="0" dirty="0">
                <a:solidFill>
                  <a:srgbClr val="203864"/>
                </a:solidFill>
                <a:latin typeface="Century Gothic" panose="020B0502020202020204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8" name="Documento 17">
            <a:extLst>
              <a:ext uri="{FF2B5EF4-FFF2-40B4-BE49-F238E27FC236}">
                <a16:creationId xmlns:a16="http://schemas.microsoft.com/office/drawing/2014/main" id="{640E9418-C9BD-4DA5-AEF5-9A4C0CFF8E5A}"/>
              </a:ext>
            </a:extLst>
          </p:cNvPr>
          <p:cNvSpPr/>
          <p:nvPr/>
        </p:nvSpPr>
        <p:spPr bwMode="auto">
          <a:xfrm rot="16200000">
            <a:off x="1498137" y="3680474"/>
            <a:ext cx="378705" cy="589156"/>
          </a:xfrm>
          <a:prstGeom prst="flowChartDocument">
            <a:avLst/>
          </a:prstGeom>
          <a:solidFill>
            <a:srgbClr val="203864"/>
          </a:solidFill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it-IT" sz="1800" b="0"/>
          </a:p>
        </p:txBody>
      </p:sp>
      <p:sp>
        <p:nvSpPr>
          <p:cNvPr id="19" name="Documento 18">
            <a:extLst>
              <a:ext uri="{FF2B5EF4-FFF2-40B4-BE49-F238E27FC236}">
                <a16:creationId xmlns:a16="http://schemas.microsoft.com/office/drawing/2014/main" id="{651536B5-D59C-4D02-9651-DD385150B686}"/>
              </a:ext>
            </a:extLst>
          </p:cNvPr>
          <p:cNvSpPr/>
          <p:nvPr/>
        </p:nvSpPr>
        <p:spPr bwMode="auto">
          <a:xfrm rot="16200000">
            <a:off x="1498137" y="4894165"/>
            <a:ext cx="378705" cy="589156"/>
          </a:xfrm>
          <a:prstGeom prst="flowChartDocumen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Documento 19">
            <a:extLst>
              <a:ext uri="{FF2B5EF4-FFF2-40B4-BE49-F238E27FC236}">
                <a16:creationId xmlns:a16="http://schemas.microsoft.com/office/drawing/2014/main" id="{306B8A74-B374-4F35-8871-0D01298A2290}"/>
              </a:ext>
            </a:extLst>
          </p:cNvPr>
          <p:cNvSpPr/>
          <p:nvPr/>
        </p:nvSpPr>
        <p:spPr bwMode="auto">
          <a:xfrm rot="16200000">
            <a:off x="1507613" y="2466783"/>
            <a:ext cx="378705" cy="589156"/>
          </a:xfrm>
          <a:prstGeom prst="flowChartDocumen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/>
          </a:p>
        </p:txBody>
      </p:sp>
    </p:spTree>
    <p:extLst>
      <p:ext uri="{BB962C8B-B14F-4D97-AF65-F5344CB8AC3E}">
        <p14:creationId xmlns:p14="http://schemas.microsoft.com/office/powerpoint/2010/main" val="315133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0827E35-2DC2-40CA-B121-8E6107D1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35" y="1980131"/>
            <a:ext cx="9398814" cy="4201230"/>
          </a:xfrm>
          <a:prstGeom prst="rect">
            <a:avLst/>
          </a:prstGeom>
        </p:spPr>
      </p:pic>
      <p:sp>
        <p:nvSpPr>
          <p:cNvPr id="25" name="Text Box 49">
            <a:extLst>
              <a:ext uri="{FF2B5EF4-FFF2-40B4-BE49-F238E27FC236}">
                <a16:creationId xmlns:a16="http://schemas.microsoft.com/office/drawing/2014/main" id="{A94858F4-FAB9-46DF-BFAE-A6700CB8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Research</a:t>
            </a:r>
            <a:r>
              <a:rPr lang="it-IT" altLang="it-IT" sz="900" b="0" dirty="0">
                <a:latin typeface="Century Gothic" panose="020B0502020202020204" pitchFamily="34" charset="0"/>
              </a:rPr>
              <a:t> su dati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Infocamere</a:t>
            </a:r>
            <a:r>
              <a:rPr lang="it-IT" altLang="it-IT" sz="900" b="0" dirty="0">
                <a:latin typeface="Century Gothic" panose="020B0502020202020204" pitchFamily="34" charset="0"/>
              </a:rPr>
              <a:t> (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Movimprese</a:t>
            </a:r>
            <a:r>
              <a:rPr lang="it-IT" altLang="it-IT" sz="900" b="0" dirty="0">
                <a:latin typeface="Century Gothic" panose="020B0502020202020204" pitchFamily="34" charset="0"/>
              </a:rPr>
              <a:t>). Altri settori di attività economica: manifattura, costruzioni, agricoltura.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DFC1E13-C2A8-4281-9F10-5B8E597E6A56}"/>
              </a:ext>
            </a:extLst>
          </p:cNvPr>
          <p:cNvSpPr txBox="1"/>
          <p:nvPr/>
        </p:nvSpPr>
        <p:spPr>
          <a:xfrm>
            <a:off x="1699084" y="2060848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>
                <a:latin typeface="Century Gothic" panose="020B0502020202020204" pitchFamily="34" charset="0"/>
              </a:rPr>
              <a:t>valori assoluti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8890D8-E450-4F23-A023-24BC059D2EA3}"/>
              </a:ext>
            </a:extLst>
          </p:cNvPr>
          <p:cNvSpPr txBox="1"/>
          <p:nvPr/>
        </p:nvSpPr>
        <p:spPr>
          <a:xfrm>
            <a:off x="4799856" y="2547106"/>
            <a:ext cx="204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450B40-83AD-421B-8655-96D001070CD0}"/>
              </a:ext>
            </a:extLst>
          </p:cNvPr>
          <p:cNvSpPr txBox="1"/>
          <p:nvPr/>
        </p:nvSpPr>
        <p:spPr>
          <a:xfrm>
            <a:off x="2399201" y="4619313"/>
            <a:ext cx="248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Altri settori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DD1F95-DEFC-4970-8D1A-5EA49F3B83AB}"/>
              </a:ext>
            </a:extLst>
          </p:cNvPr>
          <p:cNvSpPr txBox="1"/>
          <p:nvPr/>
        </p:nvSpPr>
        <p:spPr>
          <a:xfrm>
            <a:off x="1199456" y="1484784"/>
            <a:ext cx="9073008" cy="400110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03864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Valle d'Aosta - Imprese </a:t>
            </a:r>
            <a:r>
              <a:rPr lang="it-IT" sz="2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nate</a:t>
            </a:r>
            <a:endParaRPr lang="it-IT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D48CEC-6C86-490D-B233-EC73C4569DED}"/>
              </a:ext>
            </a:extLst>
          </p:cNvPr>
          <p:cNvSpPr txBox="1"/>
          <p:nvPr/>
        </p:nvSpPr>
        <p:spPr>
          <a:xfrm>
            <a:off x="9574872" y="2965014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497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F94D4CF-1723-4AA8-B62F-5A79F7071C25}"/>
              </a:ext>
            </a:extLst>
          </p:cNvPr>
          <p:cNvSpPr txBox="1"/>
          <p:nvPr/>
        </p:nvSpPr>
        <p:spPr>
          <a:xfrm>
            <a:off x="9408368" y="4221088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203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3813572-D50E-4FF6-859A-AC6BC217654A}"/>
              </a:ext>
            </a:extLst>
          </p:cNvPr>
          <p:cNvSpPr txBox="1"/>
          <p:nvPr/>
        </p:nvSpPr>
        <p:spPr>
          <a:xfrm>
            <a:off x="8574485" y="2956882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502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81E2883-E3A4-4CBE-BF31-AAAA6289D428}"/>
              </a:ext>
            </a:extLst>
          </p:cNvPr>
          <p:cNvSpPr txBox="1"/>
          <p:nvPr/>
        </p:nvSpPr>
        <p:spPr>
          <a:xfrm>
            <a:off x="8544272" y="4253026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198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CD197D0-DC0D-47A2-95CC-1AFF61F84946}"/>
              </a:ext>
            </a:extLst>
          </p:cNvPr>
          <p:cNvSpPr txBox="1"/>
          <p:nvPr/>
        </p:nvSpPr>
        <p:spPr>
          <a:xfrm>
            <a:off x="2080970" y="2564904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602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33E319-B454-4F52-A9A2-4ABC3A1B18DC}"/>
              </a:ext>
            </a:extLst>
          </p:cNvPr>
          <p:cNvSpPr txBox="1"/>
          <p:nvPr/>
        </p:nvSpPr>
        <p:spPr>
          <a:xfrm>
            <a:off x="1991544" y="3915638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283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C1EB741-0A1F-427B-840C-A4570EBD85A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Demografia delle imprese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Valle d'Aosta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nel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2018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sono nate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700 NUOVE IMPRESE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497 imprese del terziario, 203 imprese degli altri settori di attività economica.</a:t>
            </a:r>
          </a:p>
        </p:txBody>
      </p:sp>
    </p:spTree>
    <p:extLst>
      <p:ext uri="{BB962C8B-B14F-4D97-AF65-F5344CB8AC3E}">
        <p14:creationId xmlns:p14="http://schemas.microsoft.com/office/powerpoint/2010/main" val="177382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id="{0F3A4FE0-1196-4A96-AA74-3367EA2C5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04" y="1975885"/>
            <a:ext cx="9398814" cy="4201230"/>
          </a:xfrm>
          <a:prstGeom prst="rect">
            <a:avLst/>
          </a:prstGeom>
        </p:spPr>
      </p:pic>
      <p:sp>
        <p:nvSpPr>
          <p:cNvPr id="25" name="Text Box 49">
            <a:extLst>
              <a:ext uri="{FF2B5EF4-FFF2-40B4-BE49-F238E27FC236}">
                <a16:creationId xmlns:a16="http://schemas.microsoft.com/office/drawing/2014/main" id="{A94858F4-FAB9-46DF-BFAE-A6700CB8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Research</a:t>
            </a:r>
            <a:r>
              <a:rPr lang="it-IT" altLang="it-IT" sz="900" b="0" dirty="0">
                <a:latin typeface="Century Gothic" panose="020B0502020202020204" pitchFamily="34" charset="0"/>
              </a:rPr>
              <a:t> su dati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Infocamere</a:t>
            </a:r>
            <a:r>
              <a:rPr lang="it-IT" altLang="it-IT" sz="900" b="0" dirty="0">
                <a:latin typeface="Century Gothic" panose="020B0502020202020204" pitchFamily="34" charset="0"/>
              </a:rPr>
              <a:t> (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Movimprese</a:t>
            </a:r>
            <a:r>
              <a:rPr lang="it-IT" altLang="it-IT" sz="900" b="0" dirty="0">
                <a:latin typeface="Century Gothic" panose="020B0502020202020204" pitchFamily="34" charset="0"/>
              </a:rPr>
              <a:t>). Altri settori di attività economica: manifattura, costruzioni, agricoltura.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D48CEC-6C86-490D-B233-EC73C4569DED}"/>
              </a:ext>
            </a:extLst>
          </p:cNvPr>
          <p:cNvSpPr txBox="1"/>
          <p:nvPr/>
        </p:nvSpPr>
        <p:spPr>
          <a:xfrm>
            <a:off x="9840416" y="2914401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588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F94D4CF-1723-4AA8-B62F-5A79F7071C25}"/>
              </a:ext>
            </a:extLst>
          </p:cNvPr>
          <p:cNvSpPr txBox="1"/>
          <p:nvPr/>
        </p:nvSpPr>
        <p:spPr>
          <a:xfrm>
            <a:off x="9740113" y="4513773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258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3813572-D50E-4FF6-859A-AC6BC217654A}"/>
              </a:ext>
            </a:extLst>
          </p:cNvPr>
          <p:cNvSpPr txBox="1"/>
          <p:nvPr/>
        </p:nvSpPr>
        <p:spPr>
          <a:xfrm>
            <a:off x="8946517" y="2214736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697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81E2883-E3A4-4CBE-BF31-AAAA6289D428}"/>
              </a:ext>
            </a:extLst>
          </p:cNvPr>
          <p:cNvSpPr txBox="1"/>
          <p:nvPr/>
        </p:nvSpPr>
        <p:spPr>
          <a:xfrm>
            <a:off x="8637778" y="4192092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363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CD197D0-DC0D-47A2-95CC-1AFF61F84946}"/>
              </a:ext>
            </a:extLst>
          </p:cNvPr>
          <p:cNvSpPr txBox="1"/>
          <p:nvPr/>
        </p:nvSpPr>
        <p:spPr>
          <a:xfrm>
            <a:off x="2275392" y="2406758"/>
            <a:ext cx="617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687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33E319-B454-4F52-A9A2-4ABC3A1B18DC}"/>
              </a:ext>
            </a:extLst>
          </p:cNvPr>
          <p:cNvSpPr txBox="1"/>
          <p:nvPr/>
        </p:nvSpPr>
        <p:spPr>
          <a:xfrm>
            <a:off x="1847528" y="3714087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458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C1EB741-0A1F-427B-840C-A4570EBD85A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Demografia delle imprese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Valle d'Aosta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nel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2018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sono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CESSATE 846 IMPRESE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588 imprese del terziario, 258 imprese degli altri settori di attività economica.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8F77553-5AFE-4778-BDAB-FAFD18C22CF6}"/>
              </a:ext>
            </a:extLst>
          </p:cNvPr>
          <p:cNvSpPr txBox="1"/>
          <p:nvPr/>
        </p:nvSpPr>
        <p:spPr>
          <a:xfrm>
            <a:off x="5609209" y="2169575"/>
            <a:ext cx="204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B9FB6A1-CC42-4E91-B134-515B0665FB02}"/>
              </a:ext>
            </a:extLst>
          </p:cNvPr>
          <p:cNvSpPr txBox="1"/>
          <p:nvPr/>
        </p:nvSpPr>
        <p:spPr>
          <a:xfrm>
            <a:off x="2814227" y="4172807"/>
            <a:ext cx="248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Altri settori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9BE94F0-654C-4D06-950F-FF5F1CED4EAD}"/>
              </a:ext>
            </a:extLst>
          </p:cNvPr>
          <p:cNvSpPr txBox="1"/>
          <p:nvPr/>
        </p:nvSpPr>
        <p:spPr>
          <a:xfrm>
            <a:off x="1199456" y="1484784"/>
            <a:ext cx="9073008" cy="400110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03864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Valle d'Aosta - Imprese </a:t>
            </a:r>
            <a:r>
              <a:rPr lang="it-IT" sz="2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cessate</a:t>
            </a:r>
            <a:endParaRPr lang="it-IT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FDFF12D-B19F-4457-AA71-BC73672132AB}"/>
              </a:ext>
            </a:extLst>
          </p:cNvPr>
          <p:cNvSpPr txBox="1"/>
          <p:nvPr/>
        </p:nvSpPr>
        <p:spPr>
          <a:xfrm>
            <a:off x="1699084" y="2060848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>
                <a:latin typeface="Century Gothic" panose="020B0502020202020204" pitchFamily="34" charset="0"/>
              </a:rPr>
              <a:t>valori assoluti</a:t>
            </a:r>
          </a:p>
        </p:txBody>
      </p:sp>
    </p:spTree>
    <p:extLst>
      <p:ext uri="{BB962C8B-B14F-4D97-AF65-F5344CB8AC3E}">
        <p14:creationId xmlns:p14="http://schemas.microsoft.com/office/powerpoint/2010/main" val="405605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id="{CA1ACC2E-F034-410B-BD50-01F9545A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94" y="1975885"/>
            <a:ext cx="9398814" cy="4201230"/>
          </a:xfrm>
          <a:prstGeom prst="rect">
            <a:avLst/>
          </a:prstGeom>
        </p:spPr>
      </p:pic>
      <p:sp>
        <p:nvSpPr>
          <p:cNvPr id="25" name="Text Box 49">
            <a:extLst>
              <a:ext uri="{FF2B5EF4-FFF2-40B4-BE49-F238E27FC236}">
                <a16:creationId xmlns:a16="http://schemas.microsoft.com/office/drawing/2014/main" id="{A94858F4-FAB9-46DF-BFAE-A6700CB8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Research</a:t>
            </a:r>
            <a:r>
              <a:rPr lang="it-IT" altLang="it-IT" sz="900" b="0" dirty="0">
                <a:latin typeface="Century Gothic" panose="020B0502020202020204" pitchFamily="34" charset="0"/>
              </a:rPr>
              <a:t> su dati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Infocamere</a:t>
            </a:r>
            <a:r>
              <a:rPr lang="it-IT" altLang="it-IT" sz="900" b="0" dirty="0">
                <a:latin typeface="Century Gothic" panose="020B0502020202020204" pitchFamily="34" charset="0"/>
              </a:rPr>
              <a:t> (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Movimprese</a:t>
            </a:r>
            <a:r>
              <a:rPr lang="it-IT" altLang="it-IT" sz="900" b="0" dirty="0">
                <a:latin typeface="Century Gothic" panose="020B0502020202020204" pitchFamily="34" charset="0"/>
              </a:rPr>
              <a:t>). Altri settori di attività economica: manifattura, costruzioni, agricoltura.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D48CEC-6C86-490D-B233-EC73C4569DED}"/>
              </a:ext>
            </a:extLst>
          </p:cNvPr>
          <p:cNvSpPr txBox="1"/>
          <p:nvPr/>
        </p:nvSpPr>
        <p:spPr>
          <a:xfrm>
            <a:off x="9598799" y="3916325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-91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F94D4CF-1723-4AA8-B62F-5A79F7071C25}"/>
              </a:ext>
            </a:extLst>
          </p:cNvPr>
          <p:cNvSpPr txBox="1"/>
          <p:nvPr/>
        </p:nvSpPr>
        <p:spPr>
          <a:xfrm>
            <a:off x="9691856" y="3236761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-55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3813572-D50E-4FF6-859A-AC6BC217654A}"/>
              </a:ext>
            </a:extLst>
          </p:cNvPr>
          <p:cNvSpPr txBox="1"/>
          <p:nvPr/>
        </p:nvSpPr>
        <p:spPr>
          <a:xfrm>
            <a:off x="8536335" y="4399284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-195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81E2883-E3A4-4CBE-BF31-AAAA6289D428}"/>
              </a:ext>
            </a:extLst>
          </p:cNvPr>
          <p:cNvSpPr txBox="1"/>
          <p:nvPr/>
        </p:nvSpPr>
        <p:spPr>
          <a:xfrm>
            <a:off x="8544272" y="3586533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-165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CD197D0-DC0D-47A2-95CC-1AFF61F84946}"/>
              </a:ext>
            </a:extLst>
          </p:cNvPr>
          <p:cNvSpPr txBox="1"/>
          <p:nvPr/>
        </p:nvSpPr>
        <p:spPr>
          <a:xfrm>
            <a:off x="1696696" y="3275631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-85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33E319-B454-4F52-A9A2-4ABC3A1B18DC}"/>
              </a:ext>
            </a:extLst>
          </p:cNvPr>
          <p:cNvSpPr txBox="1"/>
          <p:nvPr/>
        </p:nvSpPr>
        <p:spPr>
          <a:xfrm>
            <a:off x="1768577" y="4316435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-175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C1EB741-0A1F-427B-840C-A4570EBD85A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Demografia delle imprese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Valle d'Aosta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nel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2018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si è registrato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SALDO NEGATIVO tra nuove iscrizioni e cessazioni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-146 imprese (-91 del terziario, -55 degli altri settori di attività economica).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8F77553-5AFE-4778-BDAB-FAFD18C22CF6}"/>
              </a:ext>
            </a:extLst>
          </p:cNvPr>
          <p:cNvSpPr txBox="1"/>
          <p:nvPr/>
        </p:nvSpPr>
        <p:spPr>
          <a:xfrm>
            <a:off x="4943872" y="2620251"/>
            <a:ext cx="204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B9FB6A1-CC42-4E91-B134-515B0665FB02}"/>
              </a:ext>
            </a:extLst>
          </p:cNvPr>
          <p:cNvSpPr txBox="1"/>
          <p:nvPr/>
        </p:nvSpPr>
        <p:spPr>
          <a:xfrm>
            <a:off x="2646351" y="4687559"/>
            <a:ext cx="248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Altri settori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74BCF1D-356E-43E6-B33D-3F02BAAEFEF4}"/>
              </a:ext>
            </a:extLst>
          </p:cNvPr>
          <p:cNvSpPr txBox="1"/>
          <p:nvPr/>
        </p:nvSpPr>
        <p:spPr>
          <a:xfrm>
            <a:off x="1199456" y="1484784"/>
            <a:ext cx="9073008" cy="400110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03864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Valle d'Aosta – </a:t>
            </a:r>
            <a:r>
              <a:rPr lang="it-IT" sz="2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Saldo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tra imprese iscritte e cessate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7098D3E-1BAD-4E6B-9A3A-36BC03343B94}"/>
              </a:ext>
            </a:extLst>
          </p:cNvPr>
          <p:cNvSpPr txBox="1"/>
          <p:nvPr/>
        </p:nvSpPr>
        <p:spPr>
          <a:xfrm>
            <a:off x="1699084" y="2060848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>
                <a:latin typeface="Century Gothic" panose="020B0502020202020204" pitchFamily="34" charset="0"/>
              </a:rPr>
              <a:t>valori assoluti</a:t>
            </a:r>
          </a:p>
        </p:txBody>
      </p:sp>
    </p:spTree>
    <p:extLst>
      <p:ext uri="{BB962C8B-B14F-4D97-AF65-F5344CB8AC3E}">
        <p14:creationId xmlns:p14="http://schemas.microsoft.com/office/powerpoint/2010/main" val="109301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361C776E-9B51-43E9-8127-0773F872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10" y="4058727"/>
            <a:ext cx="3630052" cy="221545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1AD1930-1D89-4F04-84A5-B601F529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270" y="4062324"/>
            <a:ext cx="3630052" cy="221545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D44F501-0B2E-4096-B0FF-BDBEFD32B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20" y="4056995"/>
            <a:ext cx="3630052" cy="22154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96DEFD5-AA10-41B5-BD45-EE43DA412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866" y="1643548"/>
            <a:ext cx="3630052" cy="22154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57814D4-4694-40E8-B389-F008B0C7A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538" y="1638219"/>
            <a:ext cx="3630052" cy="221545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F065C3B-CC75-47CB-AA2D-BE36D02E3A20}"/>
              </a:ext>
            </a:extLst>
          </p:cNvPr>
          <p:cNvSpPr/>
          <p:nvPr/>
        </p:nvSpPr>
        <p:spPr>
          <a:xfrm>
            <a:off x="348831" y="1469753"/>
            <a:ext cx="38663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800" u="sng" dirty="0">
                <a:latin typeface="Century Gothic" panose="020B0502020202020204" pitchFamily="34" charset="0"/>
                <a:cs typeface="Arial"/>
              </a:rPr>
              <a:t>Valle d'Aosta</a:t>
            </a:r>
          </a:p>
          <a:p>
            <a:pPr algn="l"/>
            <a:r>
              <a:rPr lang="it-IT" sz="1800" u="sng" dirty="0">
                <a:latin typeface="Century Gothic" panose="020B0502020202020204" pitchFamily="34" charset="0"/>
                <a:cs typeface="Arial"/>
              </a:rPr>
              <a:t>Imprese attive dal 2009 ad oggi</a:t>
            </a: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r>
              <a:rPr lang="it-IT" sz="1100" b="0" i="1" dirty="0">
                <a:latin typeface="Century Gothic" panose="020B0502020202020204" pitchFamily="34" charset="0"/>
                <a:cs typeface="Arial"/>
              </a:rPr>
              <a:t>Punti base (2009=100). A valori superiori a 100 corrisponde un aumento del numero delle imprese attive, a valori inferiori a 100 corrisponde un decremento del numero delle imprese attive.</a:t>
            </a:r>
            <a:endParaRPr lang="it-IT" sz="1100" b="0" i="1" dirty="0">
              <a:latin typeface="Century Gothic" panose="020B0502020202020204" pitchFamily="34" charset="0"/>
            </a:endParaRP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C5B6CA3A-5D73-4A98-A72A-C61A338C41B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377264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Demografia delle imprese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Nel corso dell’ultimo decennio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si è assistito ad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deterioramento del tessuto imprenditoriale, specialmente dell’industria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(-17%).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Tiene solo il turismo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che fa segnare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segno «più» (+6% dal 2009)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</a:p>
        </p:txBody>
      </p:sp>
      <p:sp>
        <p:nvSpPr>
          <p:cNvPr id="32" name="Text Box 49">
            <a:extLst>
              <a:ext uri="{FF2B5EF4-FFF2-40B4-BE49-F238E27FC236}">
                <a16:creationId xmlns:a16="http://schemas.microsoft.com/office/drawing/2014/main" id="{E5C7B32B-2E0B-4FA5-A134-1C47B44D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Infocamere</a:t>
            </a:r>
            <a:r>
              <a:rPr lang="it-IT" altLang="it-IT" sz="900" b="0" dirty="0">
                <a:latin typeface="Century Gothic" panose="020B0502020202020204" pitchFamily="34" charset="0"/>
              </a:rPr>
              <a:t> (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Movimprese</a:t>
            </a:r>
            <a:r>
              <a:rPr lang="it-IT" altLang="it-IT" sz="900" b="0" dirty="0"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794B72A-E7EC-4169-B433-80575926AFB5}"/>
              </a:ext>
            </a:extLst>
          </p:cNvPr>
          <p:cNvSpPr/>
          <p:nvPr/>
        </p:nvSpPr>
        <p:spPr bwMode="auto">
          <a:xfrm>
            <a:off x="4295800" y="4085561"/>
            <a:ext cx="3600400" cy="2160240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46FF9209-A29E-437A-BD44-A1F87149BDBD}"/>
              </a:ext>
            </a:extLst>
          </p:cNvPr>
          <p:cNvSpPr/>
          <p:nvPr/>
        </p:nvSpPr>
        <p:spPr bwMode="auto">
          <a:xfrm>
            <a:off x="407368" y="4085561"/>
            <a:ext cx="3600400" cy="2160240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1F5E136E-79DF-4F02-B034-32C05077E9B3}"/>
              </a:ext>
            </a:extLst>
          </p:cNvPr>
          <p:cNvSpPr/>
          <p:nvPr/>
        </p:nvSpPr>
        <p:spPr bwMode="auto">
          <a:xfrm>
            <a:off x="8256240" y="4085561"/>
            <a:ext cx="3600400" cy="2160240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8E6D2F26-6F97-48F8-A4D4-01ECDA648D7A}"/>
              </a:ext>
            </a:extLst>
          </p:cNvPr>
          <p:cNvSpPr/>
          <p:nvPr/>
        </p:nvSpPr>
        <p:spPr bwMode="auto">
          <a:xfrm>
            <a:off x="4295800" y="1657828"/>
            <a:ext cx="3600400" cy="2160240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FC9506D9-E6C2-4525-A257-4A7823FFFA6A}"/>
              </a:ext>
            </a:extLst>
          </p:cNvPr>
          <p:cNvSpPr/>
          <p:nvPr/>
        </p:nvSpPr>
        <p:spPr bwMode="auto">
          <a:xfrm>
            <a:off x="8256240" y="1657828"/>
            <a:ext cx="3600400" cy="2160240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3A050BE-B314-4DE6-8EF8-5CDDB018414B}"/>
              </a:ext>
            </a:extLst>
          </p:cNvPr>
          <p:cNvSpPr txBox="1"/>
          <p:nvPr/>
        </p:nvSpPr>
        <p:spPr>
          <a:xfrm>
            <a:off x="4347676" y="1705176"/>
            <a:ext cx="24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1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Manifattura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A733BF2-5558-449E-8F1A-A27B21C04216}"/>
              </a:ext>
            </a:extLst>
          </p:cNvPr>
          <p:cNvSpPr txBox="1"/>
          <p:nvPr/>
        </p:nvSpPr>
        <p:spPr>
          <a:xfrm>
            <a:off x="8310028" y="1705176"/>
            <a:ext cx="24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1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Costruzioni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AA447A5-C4C2-46B2-99F2-5E0D7EA9E942}"/>
              </a:ext>
            </a:extLst>
          </p:cNvPr>
          <p:cNvSpPr txBox="1"/>
          <p:nvPr/>
        </p:nvSpPr>
        <p:spPr>
          <a:xfrm>
            <a:off x="461156" y="4142912"/>
            <a:ext cx="24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1800" dirty="0">
                <a:solidFill>
                  <a:srgbClr val="203864"/>
                </a:solidFill>
                <a:latin typeface="Century Gothic" panose="020B0502020202020204" pitchFamily="34" charset="0"/>
              </a:rPr>
              <a:t>Commercio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32CC438-81C0-4322-B26E-9F5AF20BE544}"/>
              </a:ext>
            </a:extLst>
          </p:cNvPr>
          <p:cNvSpPr txBox="1"/>
          <p:nvPr/>
        </p:nvSpPr>
        <p:spPr>
          <a:xfrm>
            <a:off x="4347676" y="4142912"/>
            <a:ext cx="24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1800" dirty="0">
                <a:solidFill>
                  <a:srgbClr val="203864"/>
                </a:solidFill>
                <a:latin typeface="Century Gothic" panose="020B0502020202020204" pitchFamily="34" charset="0"/>
              </a:rPr>
              <a:t>Turismo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B91ACE2-53E7-4427-844B-2939278C5CBD}"/>
              </a:ext>
            </a:extLst>
          </p:cNvPr>
          <p:cNvSpPr txBox="1"/>
          <p:nvPr/>
        </p:nvSpPr>
        <p:spPr>
          <a:xfrm>
            <a:off x="8310028" y="4142912"/>
            <a:ext cx="24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1800" dirty="0">
                <a:solidFill>
                  <a:srgbClr val="203864"/>
                </a:solidFill>
                <a:latin typeface="Century Gothic" panose="020B0502020202020204" pitchFamily="34" charset="0"/>
              </a:rPr>
              <a:t>Servizi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BF614F6-F694-40BD-A821-836CA67E6F7E}"/>
              </a:ext>
            </a:extLst>
          </p:cNvPr>
          <p:cNvSpPr txBox="1"/>
          <p:nvPr/>
        </p:nvSpPr>
        <p:spPr>
          <a:xfrm>
            <a:off x="4347676" y="2401143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100</a:t>
            </a:r>
            <a:endParaRPr lang="it-IT" sz="400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7FD78E9C-BD8F-49DD-A188-109F48422926}"/>
              </a:ext>
            </a:extLst>
          </p:cNvPr>
          <p:cNvSpPr txBox="1"/>
          <p:nvPr/>
        </p:nvSpPr>
        <p:spPr>
          <a:xfrm>
            <a:off x="7358181" y="2992452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92</a:t>
            </a:r>
            <a:endParaRPr lang="it-IT" sz="400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C122A86-9894-4566-A9AE-70B23152C4EF}"/>
              </a:ext>
            </a:extLst>
          </p:cNvPr>
          <p:cNvSpPr txBox="1"/>
          <p:nvPr/>
        </p:nvSpPr>
        <p:spPr>
          <a:xfrm>
            <a:off x="8321450" y="2401143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100</a:t>
            </a:r>
            <a:endParaRPr lang="it-IT" sz="400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E726F4F-1698-44A2-BB0C-8B33496A018F}"/>
              </a:ext>
            </a:extLst>
          </p:cNvPr>
          <p:cNvSpPr txBox="1"/>
          <p:nvPr/>
        </p:nvSpPr>
        <p:spPr>
          <a:xfrm>
            <a:off x="11397988" y="3193231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80</a:t>
            </a:r>
            <a:endParaRPr lang="it-IT" sz="400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D5E67FE-F2C8-49F7-A65A-AFB37C68A75A}"/>
              </a:ext>
            </a:extLst>
          </p:cNvPr>
          <p:cNvSpPr txBox="1"/>
          <p:nvPr/>
        </p:nvSpPr>
        <p:spPr>
          <a:xfrm>
            <a:off x="479376" y="4834667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100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F3B0835-2476-424A-B66E-781A6A81E327}"/>
              </a:ext>
            </a:extLst>
          </p:cNvPr>
          <p:cNvSpPr txBox="1"/>
          <p:nvPr/>
        </p:nvSpPr>
        <p:spPr>
          <a:xfrm>
            <a:off x="3522761" y="5537622"/>
            <a:ext cx="38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83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B6EBBA0-946A-43E0-8005-B73AEE6FE492}"/>
              </a:ext>
            </a:extLst>
          </p:cNvPr>
          <p:cNvSpPr txBox="1"/>
          <p:nvPr/>
        </p:nvSpPr>
        <p:spPr>
          <a:xfrm>
            <a:off x="4324553" y="4837835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100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6DA5AB6-A833-491A-8D98-EF762B8A03C2}"/>
              </a:ext>
            </a:extLst>
          </p:cNvPr>
          <p:cNvSpPr txBox="1"/>
          <p:nvPr/>
        </p:nvSpPr>
        <p:spPr>
          <a:xfrm>
            <a:off x="7379816" y="4671846"/>
            <a:ext cx="487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106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2A30383-E6B9-49F4-B39C-3D9AD9E67363}"/>
              </a:ext>
            </a:extLst>
          </p:cNvPr>
          <p:cNvSpPr txBox="1"/>
          <p:nvPr/>
        </p:nvSpPr>
        <p:spPr>
          <a:xfrm>
            <a:off x="8226588" y="4790810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100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38A2BDAB-40ED-424C-B98A-5B08B5ED255C}"/>
              </a:ext>
            </a:extLst>
          </p:cNvPr>
          <p:cNvSpPr txBox="1"/>
          <p:nvPr/>
        </p:nvSpPr>
        <p:spPr>
          <a:xfrm>
            <a:off x="11339024" y="5231577"/>
            <a:ext cx="51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98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BC27B7BD-338B-49BD-AA55-EE98797F7040}"/>
              </a:ext>
            </a:extLst>
          </p:cNvPr>
          <p:cNvSpPr txBox="1"/>
          <p:nvPr/>
        </p:nvSpPr>
        <p:spPr>
          <a:xfrm>
            <a:off x="6304837" y="1880511"/>
            <a:ext cx="130923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-8% </a:t>
            </a:r>
            <a:b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in 10 anni</a:t>
            </a:r>
            <a:endParaRPr lang="it-IT" sz="5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CA889938-1CB4-4021-8CD0-E783A2720D61}"/>
              </a:ext>
            </a:extLst>
          </p:cNvPr>
          <p:cNvSpPr txBox="1"/>
          <p:nvPr/>
        </p:nvSpPr>
        <p:spPr>
          <a:xfrm>
            <a:off x="10322816" y="1880511"/>
            <a:ext cx="130923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-20% </a:t>
            </a:r>
            <a:b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in 10 anni</a:t>
            </a:r>
            <a:endParaRPr lang="it-IT" sz="5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E46FC9E-6436-4893-8624-EF916A395C9C}"/>
              </a:ext>
            </a:extLst>
          </p:cNvPr>
          <p:cNvSpPr txBox="1"/>
          <p:nvPr/>
        </p:nvSpPr>
        <p:spPr>
          <a:xfrm>
            <a:off x="2410499" y="4183046"/>
            <a:ext cx="130923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-17% </a:t>
            </a:r>
            <a:b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in 10 anni</a:t>
            </a:r>
            <a:endParaRPr lang="it-IT" sz="5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74CFE19-8602-4855-B3C7-EB82ED0FE02D}"/>
              </a:ext>
            </a:extLst>
          </p:cNvPr>
          <p:cNvSpPr txBox="1"/>
          <p:nvPr/>
        </p:nvSpPr>
        <p:spPr>
          <a:xfrm>
            <a:off x="10405583" y="4162162"/>
            <a:ext cx="130923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-2% </a:t>
            </a:r>
            <a:br>
              <a:rPr lang="it-IT" dirty="0"/>
            </a:br>
            <a:r>
              <a:rPr lang="it-IT" dirty="0"/>
              <a:t>in 10 anni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BA93B38-DC66-447E-A0D2-682873FDD6ED}"/>
              </a:ext>
            </a:extLst>
          </p:cNvPr>
          <p:cNvSpPr txBox="1"/>
          <p:nvPr/>
        </p:nvSpPr>
        <p:spPr>
          <a:xfrm>
            <a:off x="335360" y="2075361"/>
            <a:ext cx="302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 -17%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47F38FEE-AF94-4FCE-BA59-A7BEB7FC4E0B}"/>
              </a:ext>
            </a:extLst>
          </p:cNvPr>
          <p:cNvSpPr txBox="1"/>
          <p:nvPr/>
        </p:nvSpPr>
        <p:spPr>
          <a:xfrm>
            <a:off x="335360" y="2483624"/>
            <a:ext cx="302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-5%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97ADC07-4BCD-4CC6-90DC-94DD79725466}"/>
              </a:ext>
            </a:extLst>
          </p:cNvPr>
          <p:cNvSpPr txBox="1"/>
          <p:nvPr/>
        </p:nvSpPr>
        <p:spPr>
          <a:xfrm>
            <a:off x="6384032" y="5311367"/>
            <a:ext cx="1309237" cy="58477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+6% </a:t>
            </a:r>
            <a:b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in 10 anni</a:t>
            </a:r>
            <a:endParaRPr lang="it-IT" sz="5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0840988B-3256-4141-89DD-090DBA99B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2429592"/>
            <a:ext cx="7416824" cy="30876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it-IT" sz="36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Il tessuto imprenditoriale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it-IT" sz="3600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it-IT" sz="36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Demografia delle imprese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it-IT" sz="3600" b="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it-IT" sz="3600" dirty="0">
                <a:solidFill>
                  <a:srgbClr val="203864"/>
                </a:solidFill>
                <a:latin typeface="Century Gothic" panose="020B0502020202020204" pitchFamily="34" charset="0"/>
              </a:rPr>
              <a:t>Scenario economico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D7CAD95-22BD-499E-B9A8-18226D885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938741"/>
            <a:ext cx="759215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4400" u="sng" kern="0" dirty="0">
                <a:solidFill>
                  <a:srgbClr val="203864"/>
                </a:solidFill>
                <a:latin typeface="Century Gothic" panose="020B0502020202020204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8" name="Documento 17">
            <a:extLst>
              <a:ext uri="{FF2B5EF4-FFF2-40B4-BE49-F238E27FC236}">
                <a16:creationId xmlns:a16="http://schemas.microsoft.com/office/drawing/2014/main" id="{640E9418-C9BD-4DA5-AEF5-9A4C0CFF8E5A}"/>
              </a:ext>
            </a:extLst>
          </p:cNvPr>
          <p:cNvSpPr/>
          <p:nvPr/>
        </p:nvSpPr>
        <p:spPr bwMode="auto">
          <a:xfrm rot="16200000">
            <a:off x="1498137" y="3680474"/>
            <a:ext cx="378705" cy="589156"/>
          </a:xfrm>
          <a:prstGeom prst="flowChartDocumen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/>
          </a:p>
        </p:txBody>
      </p:sp>
      <p:sp>
        <p:nvSpPr>
          <p:cNvPr id="19" name="Documento 18">
            <a:extLst>
              <a:ext uri="{FF2B5EF4-FFF2-40B4-BE49-F238E27FC236}">
                <a16:creationId xmlns:a16="http://schemas.microsoft.com/office/drawing/2014/main" id="{651536B5-D59C-4D02-9651-DD385150B686}"/>
              </a:ext>
            </a:extLst>
          </p:cNvPr>
          <p:cNvSpPr/>
          <p:nvPr/>
        </p:nvSpPr>
        <p:spPr bwMode="auto">
          <a:xfrm rot="16200000">
            <a:off x="1498137" y="4894165"/>
            <a:ext cx="378705" cy="589156"/>
          </a:xfrm>
          <a:prstGeom prst="flowChartDocument">
            <a:avLst/>
          </a:prstGeom>
          <a:solidFill>
            <a:srgbClr val="203864"/>
          </a:solidFill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it-IT" sz="1800" b="0"/>
          </a:p>
        </p:txBody>
      </p:sp>
      <p:sp>
        <p:nvSpPr>
          <p:cNvPr id="20" name="Documento 19">
            <a:extLst>
              <a:ext uri="{FF2B5EF4-FFF2-40B4-BE49-F238E27FC236}">
                <a16:creationId xmlns:a16="http://schemas.microsoft.com/office/drawing/2014/main" id="{306B8A74-B374-4F35-8871-0D01298A2290}"/>
              </a:ext>
            </a:extLst>
          </p:cNvPr>
          <p:cNvSpPr/>
          <p:nvPr/>
        </p:nvSpPr>
        <p:spPr bwMode="auto">
          <a:xfrm rot="16200000">
            <a:off x="1507613" y="2466783"/>
            <a:ext cx="378705" cy="589156"/>
          </a:xfrm>
          <a:prstGeom prst="flowChartDocumen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/>
          </a:p>
        </p:txBody>
      </p:sp>
    </p:spTree>
    <p:extLst>
      <p:ext uri="{BB962C8B-B14F-4D97-AF65-F5344CB8AC3E}">
        <p14:creationId xmlns:p14="http://schemas.microsoft.com/office/powerpoint/2010/main" val="3986461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>
            <a:extLst>
              <a:ext uri="{FF2B5EF4-FFF2-40B4-BE49-F238E27FC236}">
                <a16:creationId xmlns:a16="http://schemas.microsoft.com/office/drawing/2014/main" id="{5C4B7D5E-0AB3-419F-B5B8-BDCDD980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08707971-FC0D-4974-9EBA-E2042B60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9C68C2E7-CEA6-4C2F-BE60-DC76B507A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3168000"/>
            <a:ext cx="5110292" cy="30708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EEAB2411-6F37-4629-9E38-54DF7BF33947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662381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Fiducia ECONOMIA ITALIANA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Nei primi sei mesi del 2019, 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25% delle imprese del terziario della Valle d'Aosta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ha ravvisato un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peggioramento dell’economia italiana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 La prospettiva per i prossimi mesi è di un’ulteriore flessione (indicatore da 45,4 a 44,5).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702E1BD7-E1F2-40B0-B8E5-51C84DC64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1" y="1356670"/>
            <a:ext cx="4939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500" b="0" dirty="0">
                <a:latin typeface="Century Gothic" panose="020B0502020202020204" pitchFamily="34" charset="0"/>
              </a:rPr>
              <a:t>A suo giudizio la </a:t>
            </a:r>
            <a:r>
              <a:rPr lang="it-IT" altLang="ja-JP" sz="1500" u="sng" dirty="0">
                <a:latin typeface="Century Gothic" panose="020B0502020202020204" pitchFamily="34" charset="0"/>
              </a:rPr>
              <a:t>situazione economica generale dell’Italia</a:t>
            </a:r>
            <a:r>
              <a:rPr lang="it-IT" altLang="ja-JP" sz="1500" b="0" dirty="0">
                <a:latin typeface="Century Gothic" panose="020B0502020202020204" pitchFamily="34" charset="0"/>
              </a:rPr>
              <a:t>, a prescindere dalla situazione della Sua impresa, negli ultimi sei mesi, rispetto ai sei mesi precedenti, è migliorata, invariata, peggiorata?</a:t>
            </a:r>
            <a:endParaRPr lang="it-IT" altLang="it-IT" sz="15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49">
            <a:extLst>
              <a:ext uri="{FF2B5EF4-FFF2-40B4-BE49-F238E27FC236}">
                <a16:creationId xmlns:a16="http://schemas.microsoft.com/office/drawing/2014/main" id="{F8CE4557-4CBB-4798-B97F-9FC3C411C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237312"/>
            <a:ext cx="1151836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430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8DB1407-FC35-4FFA-9272-D1059F811337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CasellaDiTesto 9">
            <a:extLst>
              <a:ext uri="{FF2B5EF4-FFF2-40B4-BE49-F238E27FC236}">
                <a16:creationId xmlns:a16="http://schemas.microsoft.com/office/drawing/2014/main" id="{251F6A3B-54C4-4DFD-B932-CF8D6395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45,4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FA03EA-A06E-4156-8CBC-D5DE73F6D5A4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BDBA617-82CF-4CEB-9A64-FC18A8CD61E9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A3EC468-DEC9-4488-B373-53C1FF92DE3A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6E370AE-5D56-414C-8A5D-0BB16BD361D8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44,5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3188F2C-6F21-4940-BAB2-88B03E838196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7B87713-9F31-44D7-9A33-15C629047BC1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7CC45BF-45F9-44BD-AE43-E861AE3F8FF5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533652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45DE18A-6554-454F-B62D-06B75E2B07D0}"/>
              </a:ext>
            </a:extLst>
          </p:cNvPr>
          <p:cNvSpPr txBox="1"/>
          <p:nvPr/>
        </p:nvSpPr>
        <p:spPr>
          <a:xfrm>
            <a:off x="5286820" y="234888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45,4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2AAB7D2-FDC2-46D6-882A-CE302E370281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909916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BFB673D-951D-422D-96C0-9F83D9DAA2B4}"/>
              </a:ext>
            </a:extLst>
          </p:cNvPr>
          <p:cNvSpPr txBox="1"/>
          <p:nvPr/>
        </p:nvSpPr>
        <p:spPr>
          <a:xfrm>
            <a:off x="5287269" y="4725144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45,4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5B3D229B-6004-41FC-B42D-C83FA47184FB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7" name="CasellaDiTesto 9">
            <a:extLst>
              <a:ext uri="{FF2B5EF4-FFF2-40B4-BE49-F238E27FC236}">
                <a16:creationId xmlns:a16="http://schemas.microsoft.com/office/drawing/2014/main" id="{3F0C41B0-0FAB-4869-A573-85FDFC488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0798C58B-6691-4BD7-8051-B3A85A8BC574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9" name="CasellaDiTesto 9">
            <a:extLst>
              <a:ext uri="{FF2B5EF4-FFF2-40B4-BE49-F238E27FC236}">
                <a16:creationId xmlns:a16="http://schemas.microsoft.com/office/drawing/2014/main" id="{D45649FD-BA4A-47EF-9059-EE955E3B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49D274BF-4D3D-4055-B76E-991F290C0D07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1" name="CasellaDiTesto 9">
            <a:extLst>
              <a:ext uri="{FF2B5EF4-FFF2-40B4-BE49-F238E27FC236}">
                <a16:creationId xmlns:a16="http://schemas.microsoft.com/office/drawing/2014/main" id="{975A0E90-4705-4F1C-A9CF-2755F36DB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8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9B3042D-4C58-491E-901F-180B94FD5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A6FE913-530E-4A90-8113-B0A049CF2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4856"/>
            <a:ext cx="4773600" cy="28684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6A2DC2-1C63-4A63-B4F6-188BB5267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3166512"/>
            <a:ext cx="5110292" cy="3070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583F019-3F82-4BB3-81F2-90BE522D0E56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51836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Fiducia ANDAMENTO IMPRESA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Analoga la congiuntura circa l’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andamento della propria impresa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18%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degli operatori ritiene che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la situazione sia migliorata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ma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26%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che sia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peggiorata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Per i prossimi mesi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si prevede un ulteriore calo.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481F77CA-E5AA-404D-A85A-1ECC2860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2" y="1356670"/>
            <a:ext cx="47957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500" b="0" dirty="0">
                <a:latin typeface="Century Gothic" panose="020B0502020202020204" pitchFamily="34" charset="0"/>
              </a:rPr>
              <a:t>A Suo giudizio, l’</a:t>
            </a:r>
            <a:r>
              <a:rPr lang="it-IT" altLang="ja-JP" sz="1500" u="sng" dirty="0">
                <a:latin typeface="Century Gothic" panose="020B0502020202020204" pitchFamily="34" charset="0"/>
              </a:rPr>
              <a:t>andamento economico generale della Sua impresa</a:t>
            </a:r>
            <a:r>
              <a:rPr lang="it-IT" altLang="ja-JP" sz="1500" b="0" dirty="0">
                <a:latin typeface="Century Gothic" panose="020B0502020202020204" pitchFamily="34" charset="0"/>
              </a:rPr>
              <a:t>, negli ultimi sei mesi, rispetto ai sei mesi precedenti, è migliorato, rimasto invariato o peggiorato?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811D495-E07B-423B-AB03-5C84C0BA7FF2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C6430EF-E580-4960-A604-94773FB7CC99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8080ADA-7647-4ED4-B912-AECD4DEEBBF2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CBAC521-2E0A-474E-801B-3BC34ED57B3A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4583BE0-517E-4225-95BB-0B40D43480A8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534788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F78E643-4B5F-4504-B3AD-017DCC8A1628}"/>
              </a:ext>
            </a:extLst>
          </p:cNvPr>
          <p:cNvSpPr txBox="1"/>
          <p:nvPr/>
        </p:nvSpPr>
        <p:spPr>
          <a:xfrm>
            <a:off x="5281790" y="234888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46,0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9A8A0BE1-AC48-41DB-9434-D8C964A722D5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896304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767A988-33EC-4761-9E29-5E58A8E51D44}"/>
              </a:ext>
            </a:extLst>
          </p:cNvPr>
          <p:cNvSpPr txBox="1"/>
          <p:nvPr/>
        </p:nvSpPr>
        <p:spPr>
          <a:xfrm>
            <a:off x="5282239" y="471039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46,0</a:t>
            </a:r>
          </a:p>
        </p:txBody>
      </p:sp>
      <p:sp>
        <p:nvSpPr>
          <p:cNvPr id="24" name="Text Box 49">
            <a:extLst>
              <a:ext uri="{FF2B5EF4-FFF2-40B4-BE49-F238E27FC236}">
                <a16:creationId xmlns:a16="http://schemas.microsoft.com/office/drawing/2014/main" id="{EC46C5FC-F907-4517-BCF8-3368D2C0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237312"/>
            <a:ext cx="1151836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430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3F12133C-A3A4-438E-A5FE-06F9E59382BF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CasellaDiTesto 9">
            <a:extLst>
              <a:ext uri="{FF2B5EF4-FFF2-40B4-BE49-F238E27FC236}">
                <a16:creationId xmlns:a16="http://schemas.microsoft.com/office/drawing/2014/main" id="{CA4451FC-D80A-460B-9EAC-A985755A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46,0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5883201-9537-45C4-AFBF-1D9651AF1E61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32B4E657-F3AF-47CC-8B2E-B63F6A92E3BE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45,1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3C9CB8F8-1F33-4ADB-9C86-3008EB427D43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CasellaDiTesto 9">
            <a:extLst>
              <a:ext uri="{FF2B5EF4-FFF2-40B4-BE49-F238E27FC236}">
                <a16:creationId xmlns:a16="http://schemas.microsoft.com/office/drawing/2014/main" id="{F5E05ACC-AD7A-49C3-83B5-73023FC9E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16D89F98-3828-4F97-840C-C2AC5F8D8FC7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2AA2FD91-E720-4FC9-BE12-F20B9F0BE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E0B0656D-1B5A-4176-98E7-2F2B0B0D62FB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2AB37340-584D-4A26-B316-D7F566965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0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74C3C2F-2C1F-493B-B9FA-7B62BF119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0E95236-40DD-4383-8A20-FA5D46BCF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4856"/>
            <a:ext cx="4773600" cy="28684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38C6B2B-2A9B-46AD-AC14-24AF33330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3168000"/>
            <a:ext cx="5110292" cy="3070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6AB08F78-6EE1-41EA-BEAC-29B67304D1AB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806397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dei RICAVI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Circa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56%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delle imprese del terziario VDA ritiene che i propri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ricavi siano rimasti stabili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Il restante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44% si divide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tra chi segnala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miglioramento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chi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peggioramento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</a:t>
            </a:r>
            <a:r>
              <a:rPr lang="it-IT" sz="2200" dirty="0" err="1">
                <a:latin typeface="Century Gothic" panose="020B0502020202020204" pitchFamily="34" charset="0"/>
                <a:ea typeface="+mj-ea"/>
                <a:cs typeface="Arial"/>
              </a:rPr>
              <a:t>L’</a:t>
            </a:r>
            <a:r>
              <a:rPr lang="it-IT" sz="2200" i="1" dirty="0" err="1">
                <a:latin typeface="Century Gothic" panose="020B0502020202020204" pitchFamily="34" charset="0"/>
                <a:ea typeface="+mj-ea"/>
                <a:cs typeface="Arial"/>
              </a:rPr>
              <a:t>outlook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 a sei mesi è di sostanziale invarianza.</a:t>
            </a:r>
            <a:endParaRPr lang="it-IT" sz="220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F273D2BF-BC01-4C65-8E11-BFEADAF0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2" y="1356670"/>
            <a:ext cx="45797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Il </a:t>
            </a:r>
            <a:r>
              <a:rPr lang="it-IT" altLang="ja-JP" sz="1600" u="sng" dirty="0">
                <a:latin typeface="Century Gothic" panose="020B0502020202020204" pitchFamily="34" charset="0"/>
              </a:rPr>
              <a:t>livello dei ricavi</a:t>
            </a:r>
            <a:r>
              <a:rPr lang="it-IT" altLang="ja-JP" sz="1600" b="0" dirty="0">
                <a:latin typeface="Century Gothic" panose="020B0502020202020204" pitchFamily="34" charset="0"/>
              </a:rPr>
              <a:t> della Sua impresa, </a:t>
            </a:r>
            <a:br>
              <a:rPr lang="it-IT" altLang="ja-JP" sz="1600" b="0" dirty="0">
                <a:latin typeface="Century Gothic" panose="020B0502020202020204" pitchFamily="34" charset="0"/>
              </a:rPr>
            </a:br>
            <a:r>
              <a:rPr lang="it-IT" altLang="ja-JP" sz="1600" b="0" dirty="0">
                <a:latin typeface="Century Gothic" panose="020B0502020202020204" pitchFamily="34" charset="0"/>
              </a:rPr>
              <a:t>negli ultimi sei mesi, rispetto ai sei mesi precedenti, è migliorato, rimasto invariato o peggiorato?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513176C-229F-4F49-8C07-F9F21C33D413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F025FEE-5BEC-4FEB-8DB2-35FF42F0C29B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91D0EE-8CC2-4CCD-B182-9FE6755701F4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B2F6E4C-825D-4DC8-902F-89EDB958110C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969F17F-13A7-4649-BD8A-9748537C194A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472204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90334B3-EFEE-473A-B71A-3E67ADC8706E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776460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3C8F38C-336B-44F1-827D-A199F01577DD}"/>
              </a:ext>
            </a:extLst>
          </p:cNvPr>
          <p:cNvSpPr txBox="1"/>
          <p:nvPr/>
        </p:nvSpPr>
        <p:spPr>
          <a:xfrm>
            <a:off x="5283180" y="2298358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50,3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8D79337-3817-4E23-BB11-026832DCBC20}"/>
              </a:ext>
            </a:extLst>
          </p:cNvPr>
          <p:cNvSpPr txBox="1"/>
          <p:nvPr/>
        </p:nvSpPr>
        <p:spPr>
          <a:xfrm>
            <a:off x="5283629" y="4602614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50,3</a:t>
            </a:r>
          </a:p>
        </p:txBody>
      </p:sp>
      <p:sp>
        <p:nvSpPr>
          <p:cNvPr id="25" name="Text Box 49">
            <a:extLst>
              <a:ext uri="{FF2B5EF4-FFF2-40B4-BE49-F238E27FC236}">
                <a16:creationId xmlns:a16="http://schemas.microsoft.com/office/drawing/2014/main" id="{826CE047-C56E-4901-AE29-7DAE990E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237312"/>
            <a:ext cx="1151836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430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C2D1D57D-C4D0-4F69-8D0D-27B7A764EC57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CasellaDiTesto 9">
            <a:extLst>
              <a:ext uri="{FF2B5EF4-FFF2-40B4-BE49-F238E27FC236}">
                <a16:creationId xmlns:a16="http://schemas.microsoft.com/office/drawing/2014/main" id="{707E8A58-2BA0-4CFE-83D9-13BF7B5CA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50,3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900EF60-369B-4F69-AB15-4F7B295CFBC4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FA9D74E4-FC9E-42EC-B8B2-7F07C8D37FE8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50,0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C2B30396-6996-42B7-BF98-FC1DE6A88212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9" name="CasellaDiTesto 9">
            <a:extLst>
              <a:ext uri="{FF2B5EF4-FFF2-40B4-BE49-F238E27FC236}">
                <a16:creationId xmlns:a16="http://schemas.microsoft.com/office/drawing/2014/main" id="{CAC9AF9C-4CD4-44DC-958A-CA7B05C06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1A8BD878-8C3E-4441-8611-69966418FA26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1" name="CasellaDiTesto 9">
            <a:extLst>
              <a:ext uri="{FF2B5EF4-FFF2-40B4-BE49-F238E27FC236}">
                <a16:creationId xmlns:a16="http://schemas.microsoft.com/office/drawing/2014/main" id="{92EA2E5D-1E51-4337-B43F-01A4DFB6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2ED63A8A-802C-43E9-BFF8-CE4249E7E6EF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3864D13A-EC28-4393-BB9D-04376D77A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0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6E0F21C2-6579-4A4A-9F09-F7B230EF5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2429592"/>
            <a:ext cx="7416824" cy="30876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it-IT" sz="3600" dirty="0">
                <a:solidFill>
                  <a:srgbClr val="203864"/>
                </a:solidFill>
                <a:latin typeface="Century Gothic" panose="020B0502020202020204" pitchFamily="34" charset="0"/>
              </a:rPr>
              <a:t>Il tessuto imprenditoriale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it-IT" sz="3600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it-IT" sz="36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Demografia delle imprese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it-IT" sz="3600" b="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it-IT" sz="36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Scenario economico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D183394-65AA-462F-9FFE-B1621F9C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938741"/>
            <a:ext cx="759215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4400" u="sng" kern="0" dirty="0">
                <a:solidFill>
                  <a:srgbClr val="203864"/>
                </a:solidFill>
                <a:latin typeface="Century Gothic" panose="020B0502020202020204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8" name="Documento 17">
            <a:extLst>
              <a:ext uri="{FF2B5EF4-FFF2-40B4-BE49-F238E27FC236}">
                <a16:creationId xmlns:a16="http://schemas.microsoft.com/office/drawing/2014/main" id="{C7D8BC1F-C3A9-474C-BF28-6F698CDD42AD}"/>
              </a:ext>
            </a:extLst>
          </p:cNvPr>
          <p:cNvSpPr/>
          <p:nvPr/>
        </p:nvSpPr>
        <p:spPr bwMode="auto">
          <a:xfrm rot="16200000">
            <a:off x="1498137" y="3680474"/>
            <a:ext cx="378705" cy="589156"/>
          </a:xfrm>
          <a:prstGeom prst="flowChartDocumen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cumento 18">
            <a:extLst>
              <a:ext uri="{FF2B5EF4-FFF2-40B4-BE49-F238E27FC236}">
                <a16:creationId xmlns:a16="http://schemas.microsoft.com/office/drawing/2014/main" id="{A138A130-13F5-4E67-84F2-4A2A1F161A2C}"/>
              </a:ext>
            </a:extLst>
          </p:cNvPr>
          <p:cNvSpPr/>
          <p:nvPr/>
        </p:nvSpPr>
        <p:spPr bwMode="auto">
          <a:xfrm rot="16200000">
            <a:off x="1498137" y="4894165"/>
            <a:ext cx="378705" cy="589156"/>
          </a:xfrm>
          <a:prstGeom prst="flowChartDocumen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Documento 19">
            <a:extLst>
              <a:ext uri="{FF2B5EF4-FFF2-40B4-BE49-F238E27FC236}">
                <a16:creationId xmlns:a16="http://schemas.microsoft.com/office/drawing/2014/main" id="{7177D9C1-7C0A-4E46-A4DF-5B34278B8024}"/>
              </a:ext>
            </a:extLst>
          </p:cNvPr>
          <p:cNvSpPr/>
          <p:nvPr/>
        </p:nvSpPr>
        <p:spPr bwMode="auto">
          <a:xfrm rot="16200000">
            <a:off x="1507613" y="2466783"/>
            <a:ext cx="378705" cy="589156"/>
          </a:xfrm>
          <a:prstGeom prst="flowChartDocument">
            <a:avLst/>
          </a:prstGeom>
          <a:solidFill>
            <a:srgbClr val="203864"/>
          </a:solidFill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92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21B05920-C8A6-4758-A7BD-A298433B9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042" y="1196753"/>
            <a:ext cx="4716000" cy="285748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37E6355-658F-4F70-BF6E-88878085B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F1AF77E-12C8-4400-9742-CB9836F85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3168000"/>
            <a:ext cx="5110292" cy="3070800"/>
          </a:xfrm>
          <a:prstGeom prst="rect">
            <a:avLst/>
          </a:prstGeom>
        </p:spPr>
      </p:pic>
      <p:sp>
        <p:nvSpPr>
          <p:cNvPr id="2" name="CasellaDiTesto 9">
            <a:extLst>
              <a:ext uri="{FF2B5EF4-FFF2-40B4-BE49-F238E27FC236}">
                <a16:creationId xmlns:a16="http://schemas.microsoft.com/office/drawing/2014/main" id="{10619FC6-44CE-4A2B-B4C2-037DAEAD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3" y="1340768"/>
            <a:ext cx="48678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Negli ultimi sei mesi, </a:t>
            </a:r>
            <a:r>
              <a:rPr lang="it-IT" altLang="ja-JP" sz="1600" u="sng" dirty="0">
                <a:latin typeface="Century Gothic" panose="020B0502020202020204" pitchFamily="34" charset="0"/>
              </a:rPr>
              <a:t>l’occupazione complessiva</a:t>
            </a:r>
            <a:r>
              <a:rPr lang="it-IT" altLang="ja-JP" sz="1600" b="0" dirty="0">
                <a:latin typeface="Century Gothic" panose="020B0502020202020204" pitchFamily="34" charset="0"/>
              </a:rPr>
              <a:t> della Sua impresa, ovvero il numero degli addetti, rispetto ai sei mesi precedenti, è migliorata, rimasta invariata o peggiorata? </a:t>
            </a:r>
            <a:endParaRPr lang="it-IT" altLang="it-IT" sz="16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51C2678-3E63-46CE-8CFD-63BD5C30D8BA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446357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dell’OCCUPAZIONE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Positivi i dati relativi all’occupazione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specialmente in virtù delle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stabilizzazioni dei contratti in essere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(quattro imprese su cinque sostengono che la situazione sia migliorata o comunque consolidata).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863966A0-C699-4463-A9D9-36CA78BA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strike="sngStrike" dirty="0">
                <a:solidFill>
                  <a:schemeClr val="bg1"/>
                </a:solidFill>
                <a:latin typeface="Century Gothic" panose="020B0502020202020204" pitchFamily="34" charset="0"/>
              </a:rPr>
              <a:t>44,0</a:t>
            </a:r>
            <a:endParaRPr lang="it-IT" altLang="it-IT" sz="2400" i="1" strike="sngStrik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38BB2FC-DB6E-4499-9D9C-FA6CDD36C65D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8211445-498B-49F2-ABC7-61FD2DAACF04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B625C0F-4DF0-42FF-B832-9BBF9A6349C2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A40C60F-8960-49B6-8C9F-B280EFD56B74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71DE36AB-8EE9-4FCC-A947-D54F0D6BE8C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823342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BBBF1AB-3BB1-402B-BF42-6039C07930FE}"/>
              </a:ext>
            </a:extLst>
          </p:cNvPr>
          <p:cNvSpPr txBox="1"/>
          <p:nvPr/>
        </p:nvSpPr>
        <p:spPr>
          <a:xfrm>
            <a:off x="5286820" y="2398941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49,0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6ED2487-7046-4EAA-BC00-0FB992907037}"/>
              </a:ext>
            </a:extLst>
          </p:cNvPr>
          <p:cNvSpPr txBox="1"/>
          <p:nvPr/>
        </p:nvSpPr>
        <p:spPr>
          <a:xfrm>
            <a:off x="5287269" y="465313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49,0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148F87A1-14B7-4F1E-9174-E78F9DDDD778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CasellaDiTesto 9">
            <a:extLst>
              <a:ext uri="{FF2B5EF4-FFF2-40B4-BE49-F238E27FC236}">
                <a16:creationId xmlns:a16="http://schemas.microsoft.com/office/drawing/2014/main" id="{1C9A717D-C64E-4CB4-BE9B-C8015FFB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49,0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1C22D065-B1FF-4E75-9BA5-E3FC12F830F9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7D0FEFD-82E3-441D-8A31-3ACDF20A414D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50,1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8250E442-33F7-457E-88B1-6500908C46A4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CasellaDiTesto 9">
            <a:extLst>
              <a:ext uri="{FF2B5EF4-FFF2-40B4-BE49-F238E27FC236}">
                <a16:creationId xmlns:a16="http://schemas.microsoft.com/office/drawing/2014/main" id="{084AC99B-A999-46D4-8AB0-7238CC12A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73E572B1-95AA-46A7-97A3-09EF8FEC5CFD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C41E149F-4C74-4FD0-AAE8-FC823DDAC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B57E9728-2ADA-4BEF-B7C7-844958B5EECF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830C7322-3BDA-42B8-B25A-4991A40E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 Box 49">
            <a:extLst>
              <a:ext uri="{FF2B5EF4-FFF2-40B4-BE49-F238E27FC236}">
                <a16:creationId xmlns:a16="http://schemas.microsoft.com/office/drawing/2014/main" id="{E6D8D5A9-A7C7-4F3B-86F3-269F2FC3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084750"/>
            <a:ext cx="11518366" cy="5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Esclusivamente le imprese con almeno due addetti.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2943856-07B9-427D-AF74-48FD29B3E49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569147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63ABBC-0931-42B4-9821-1D3000EE952B}"/>
              </a:ext>
            </a:extLst>
          </p:cNvPr>
          <p:cNvSpPr txBox="1"/>
          <p:nvPr/>
        </p:nvSpPr>
        <p:spPr>
          <a:xfrm rot="20527580">
            <a:off x="6325637" y="2739229"/>
            <a:ext cx="6511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0" i="1" dirty="0">
                <a:latin typeface="Century Gothic" panose="020B0502020202020204" pitchFamily="34" charset="0"/>
              </a:rPr>
              <a:t>ND</a:t>
            </a:r>
          </a:p>
        </p:txBody>
      </p:sp>
    </p:spTree>
    <p:extLst>
      <p:ext uri="{BB962C8B-B14F-4D97-AF65-F5344CB8AC3E}">
        <p14:creationId xmlns:p14="http://schemas.microsoft.com/office/powerpoint/2010/main" val="3175069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4A94E586-DBC1-49C8-9AF4-7EF8C468A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496" y="1247958"/>
            <a:ext cx="4771336" cy="27848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E45BEE-641F-404A-9CF9-7B0633BF4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18" y="3195326"/>
            <a:ext cx="5359242" cy="30159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4285AD7-CE8B-46CA-96F6-776B705E0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9412D2-BC97-426F-8521-93AC8385FC6D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51836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 FABBISOGNO FINANZIARIO |</a:t>
            </a:r>
            <a:r>
              <a:rPr lang="it-IT" sz="22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La situazione della liquidità «tiene»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mostrando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indicatore al di sopra dell’area di espansione di mercato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la previsione per i prossimi sei mesi disegna uno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scenario di sostanziale stabilità.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CCED5CFE-430D-4B50-811F-F1AC43848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2" y="1340768"/>
            <a:ext cx="50838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La capacità di fare fronte al </a:t>
            </a:r>
            <a:r>
              <a:rPr lang="it-IT" altLang="ja-JP" sz="1600" u="sng" dirty="0">
                <a:latin typeface="Century Gothic" panose="020B0502020202020204" pitchFamily="34" charset="0"/>
              </a:rPr>
              <a:t>fabbisogno finanziario</a:t>
            </a:r>
            <a:r>
              <a:rPr lang="it-IT" altLang="ja-JP" sz="1600" b="0" dirty="0">
                <a:latin typeface="Century Gothic" panose="020B0502020202020204" pitchFamily="34" charset="0"/>
              </a:rPr>
              <a:t> della Sua impresa (situazione della liquidità), rispetto al semestre precedente, è migliorata, rimasta invariata o peggiorata?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626405C-3E38-4EB2-8E51-96DCBB940007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A7E0FB3-B00A-434F-B769-594CB815619A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3011B89-11B2-4F88-9F6F-19A9879D5EAA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D02C218-B29C-4B4F-8A65-6FD3AB0166B5}"/>
              </a:ext>
            </a:extLst>
          </p:cNvPr>
          <p:cNvSpPr txBox="1"/>
          <p:nvPr/>
        </p:nvSpPr>
        <p:spPr>
          <a:xfrm>
            <a:off x="5809987" y="3789040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245DA97-1C4B-4CA7-8046-2F898033AD18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359686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D79986F-7304-44FB-8348-896E072AE12A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572180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23FAA9E-C405-4249-981A-B592F20F65BB}"/>
              </a:ext>
            </a:extLst>
          </p:cNvPr>
          <p:cNvSpPr txBox="1"/>
          <p:nvPr/>
        </p:nvSpPr>
        <p:spPr>
          <a:xfrm>
            <a:off x="5295366" y="218948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60,5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027E490-CF75-413B-9392-999282C85D4C}"/>
              </a:ext>
            </a:extLst>
          </p:cNvPr>
          <p:cNvSpPr txBox="1"/>
          <p:nvPr/>
        </p:nvSpPr>
        <p:spPr>
          <a:xfrm>
            <a:off x="5295815" y="4401974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60,5</a:t>
            </a:r>
          </a:p>
        </p:txBody>
      </p:sp>
      <p:sp>
        <p:nvSpPr>
          <p:cNvPr id="23" name="Text Box 49">
            <a:extLst>
              <a:ext uri="{FF2B5EF4-FFF2-40B4-BE49-F238E27FC236}">
                <a16:creationId xmlns:a16="http://schemas.microsoft.com/office/drawing/2014/main" id="{497443BC-E76A-407F-87EC-6CA80E7B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237312"/>
            <a:ext cx="1151836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430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F85E7020-C392-4C82-8AEA-2152A296BE06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CasellaDiTesto 9">
            <a:extLst>
              <a:ext uri="{FF2B5EF4-FFF2-40B4-BE49-F238E27FC236}">
                <a16:creationId xmlns:a16="http://schemas.microsoft.com/office/drawing/2014/main" id="{59FFAB3C-CD07-411B-ACD7-A049D4A7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60,5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3F8544F-36F6-4300-B8A6-DA08FCD89947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058E4A8-8685-42B4-AD6E-EF3178CC928B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60,0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B20410DC-88EF-4072-A9EE-62223F6B3BD0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CasellaDiTesto 9">
            <a:extLst>
              <a:ext uri="{FF2B5EF4-FFF2-40B4-BE49-F238E27FC236}">
                <a16:creationId xmlns:a16="http://schemas.microsoft.com/office/drawing/2014/main" id="{6829C7F1-F3C3-4571-8F14-B7C5FAFC8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F13DE9DF-EC45-44FE-BE8A-28E2537BB17A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312D41C8-2417-4C6E-9C8B-463097F3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4B5A7F76-D9DB-4BBC-B663-DCAE25C1AAB3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95CA5E41-5BBE-49BC-85D0-656ABFD6E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53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101B366-B364-496B-A91E-3F6FA2689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47627">
            <a:off x="1280158" y="3111900"/>
            <a:ext cx="3604137" cy="2165744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74C7248-60A1-4651-A6F8-1D2A5DAD6C7B}"/>
              </a:ext>
            </a:extLst>
          </p:cNvPr>
          <p:cNvSpPr txBox="1">
            <a:spLocks/>
          </p:cNvSpPr>
          <p:nvPr/>
        </p:nvSpPr>
        <p:spPr>
          <a:xfrm>
            <a:off x="266268" y="172644"/>
            <a:ext cx="11878404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DOMANDA e OFFERTA di credito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24%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delle imprese del terziario della Valle d'Aosta ha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chiesto credito negli ultimi sei mesi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 Di queste,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oltre il 77% ha ottenuto risposta positiva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2200" b="0" i="1" dirty="0">
                <a:latin typeface="Century Gothic" panose="020B0502020202020204" pitchFamily="34" charset="0"/>
                <a:cs typeface="Arial"/>
              </a:rPr>
              <a:t>(51% domanda accolta interamente, 26% un ammontare inferiore).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4" name="CasellaDiTesto 15">
            <a:extLst>
              <a:ext uri="{FF2B5EF4-FFF2-40B4-BE49-F238E27FC236}">
                <a16:creationId xmlns:a16="http://schemas.microsoft.com/office/drawing/2014/main" id="{D13D2CC2-2D40-4A0A-9B0B-210F02A0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24" y="3354317"/>
            <a:ext cx="98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rgbClr val="1F497D"/>
                </a:solidFill>
                <a:latin typeface="Century Gothic" panose="020B0502020202020204" pitchFamily="34" charset="0"/>
              </a:rPr>
              <a:t>24,1</a:t>
            </a:r>
          </a:p>
        </p:txBody>
      </p:sp>
      <p:sp>
        <p:nvSpPr>
          <p:cNvPr id="5" name="Text Box 49">
            <a:extLst>
              <a:ext uri="{FF2B5EF4-FFF2-40B4-BE49-F238E27FC236}">
                <a16:creationId xmlns:a16="http://schemas.microsoft.com/office/drawing/2014/main" id="{6A71CE6C-4F92-47C9-A134-3282C2DF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24" y="3907448"/>
            <a:ext cx="18722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 b="0" dirty="0">
                <a:solidFill>
                  <a:srgbClr val="1F497D"/>
                </a:solidFill>
                <a:latin typeface="Century Gothic" panose="020B0502020202020204" pitchFamily="34" charset="0"/>
                <a:cs typeface="Arial" charset="0"/>
              </a:rPr>
              <a:t>Imprese che </a:t>
            </a:r>
            <a:r>
              <a:rPr lang="it-IT" altLang="it-IT" sz="1400" dirty="0">
                <a:solidFill>
                  <a:srgbClr val="1F497D"/>
                </a:solidFill>
                <a:latin typeface="Century Gothic" panose="020B0502020202020204" pitchFamily="34" charset="0"/>
                <a:cs typeface="Arial" charset="0"/>
              </a:rPr>
              <a:t>hanno chiesto </a:t>
            </a:r>
            <a:r>
              <a:rPr lang="it-IT" altLang="it-IT" sz="1400" b="0" dirty="0">
                <a:solidFill>
                  <a:srgbClr val="1F497D"/>
                </a:solidFill>
                <a:latin typeface="Century Gothic" panose="020B0502020202020204" pitchFamily="34" charset="0"/>
                <a:cs typeface="Arial" charset="0"/>
              </a:rPr>
              <a:t>un fido o un finanziamento</a:t>
            </a:r>
            <a:endParaRPr lang="it-IT" altLang="it-IT" sz="1400" dirty="0">
              <a:solidFill>
                <a:srgbClr val="1F497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AC8708B8-9051-4FB5-BB0D-60A0B790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3670217"/>
            <a:ext cx="1559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ts val="600"/>
              </a:spcBef>
            </a:pPr>
            <a:r>
              <a:rPr lang="it-IT" altLang="it-IT" sz="14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charset="0"/>
              </a:rPr>
              <a:t>Imprese che NON hanno chiesto credito</a:t>
            </a:r>
            <a:endParaRPr lang="it-IT" altLang="it-IT" sz="1400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7" name="CasellaDiTesto 15">
            <a:extLst>
              <a:ext uri="{FF2B5EF4-FFF2-40B4-BE49-F238E27FC236}">
                <a16:creationId xmlns:a16="http://schemas.microsoft.com/office/drawing/2014/main" id="{F9442B6E-8667-4E99-B459-D98037A7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529" y="3153764"/>
            <a:ext cx="98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it-IT" altLang="it-IT" sz="3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75,9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C659343A-F2BA-4D9A-A3BD-4B4FF4A5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8" y="2370058"/>
            <a:ext cx="5901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dirty="0">
                <a:latin typeface="Century Gothic" panose="020B0502020202020204" pitchFamily="34" charset="0"/>
              </a:rPr>
              <a:t>Percentuali di imprese che </a:t>
            </a:r>
            <a:r>
              <a:rPr lang="it-IT" altLang="it-IT" sz="1400" u="sng" dirty="0">
                <a:solidFill>
                  <a:srgbClr val="1F4E79"/>
                </a:solidFill>
                <a:latin typeface="Century Gothic" panose="020B0502020202020204" pitchFamily="34" charset="0"/>
              </a:rPr>
              <a:t>hanno chiesto credito</a:t>
            </a:r>
            <a:r>
              <a:rPr lang="it-IT" altLang="it-IT" sz="1400" dirty="0">
                <a:solidFill>
                  <a:srgbClr val="1F4E79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400" dirty="0">
                <a:latin typeface="Century Gothic" panose="020B0502020202020204" pitchFamily="34" charset="0"/>
              </a:rPr>
              <a:t>al sistema bancario nel periodo gennaio 19 – giugno 19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582D8E39-E136-469B-B056-9E3B1835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323" y="2370058"/>
            <a:ext cx="4945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u="sng" dirty="0"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400" dirty="0">
                <a:latin typeface="Century Gothic" panose="020B0502020202020204" pitchFamily="34" charset="0"/>
              </a:rPr>
              <a:t> nel periodo gennaio 19 – giugno 19 </a:t>
            </a:r>
            <a:r>
              <a:rPr lang="it-IT" altLang="it-IT" sz="1400" b="0" i="1" dirty="0">
                <a:latin typeface="Century Gothic" panose="020B0502020202020204" pitchFamily="34" charset="0"/>
              </a:rPr>
              <a:t>(analisi effettuata </a:t>
            </a:r>
            <a:r>
              <a:rPr lang="it-IT" altLang="it-IT" sz="1400" b="0" i="1">
                <a:latin typeface="Century Gothic" panose="020B0502020202020204" pitchFamily="34" charset="0"/>
              </a:rPr>
              <a:t>sul 24,1</a:t>
            </a:r>
            <a:r>
              <a:rPr lang="it-IT" altLang="it-IT" sz="1400" b="0" i="1">
                <a:solidFill>
                  <a:schemeClr val="tx2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%</a:t>
            </a:r>
            <a:r>
              <a:rPr lang="it-IT" altLang="it-IT" sz="1400" b="0" i="1">
                <a:latin typeface="Century Gothic" panose="020B0502020202020204" pitchFamily="34" charset="0"/>
              </a:rPr>
              <a:t> </a:t>
            </a:r>
            <a:r>
              <a:rPr lang="it-IT" altLang="it-IT" sz="1400" b="0" i="1" dirty="0">
                <a:latin typeface="Century Gothic" panose="020B0502020202020204" pitchFamily="34" charset="0"/>
              </a:rPr>
              <a:t>del campione)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C8DCFE-0784-4969-AC64-30040FCAC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00" y="3058291"/>
            <a:ext cx="98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51,0</a:t>
            </a:r>
            <a:endParaRPr lang="it-IT" sz="3200" i="1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F691AF-AC1B-4A6F-89FA-2FA4C3F98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199" y="3722783"/>
            <a:ext cx="98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26,1</a:t>
            </a:r>
            <a:endParaRPr lang="it-IT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4830E955-69A6-4FE8-9E9C-161CC74FA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72" y="3821512"/>
            <a:ext cx="2477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ACCOLTA con ammontare inferiore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8D10094-4E75-4E9D-AE09-DCBABD697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815" y="4325747"/>
            <a:ext cx="758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6,0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FBB79064-B9D5-43D8-8F57-DB9EDADD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73" y="4553956"/>
            <a:ext cx="1998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NON ACCOLTA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A62FEC1-1DDD-4D37-BCBB-EDBB8FC26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00" y="4932457"/>
            <a:ext cx="98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16,9</a:t>
            </a: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BA2DC816-8580-4295-AD11-A83C9F24F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73" y="5070956"/>
            <a:ext cx="1998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In ATTESA di risposta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01CC344-0719-42DE-9444-B0779D5F05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5" t="36952" r="5378" b="37640"/>
          <a:stretch/>
        </p:blipFill>
        <p:spPr>
          <a:xfrm>
            <a:off x="6844395" y="4778548"/>
            <a:ext cx="650548" cy="648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43837B9-FB34-4DB6-9654-B730494423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75" y="3034933"/>
            <a:ext cx="631490" cy="631490"/>
          </a:xfrm>
          <a:prstGeom prst="rect">
            <a:avLst/>
          </a:prstGeom>
          <a:solidFill>
            <a:srgbClr val="1F497D"/>
          </a:solidFill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460FFB6-6AD5-47E0-AA74-F6357B77CA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67" y="3979457"/>
            <a:ext cx="631490" cy="63149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C64C6E8-801A-4B5F-AF30-072E4AD2AB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24" y="3784806"/>
            <a:ext cx="959723" cy="959723"/>
          </a:xfrm>
          <a:prstGeom prst="rect">
            <a:avLst/>
          </a:prstGeom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46A7BCAC-5775-4297-8699-62F56F4A72F9}"/>
              </a:ext>
            </a:extLst>
          </p:cNvPr>
          <p:cNvCxnSpPr>
            <a:cxnSpLocks/>
          </p:cNvCxnSpPr>
          <p:nvPr/>
        </p:nvCxnSpPr>
        <p:spPr bwMode="auto">
          <a:xfrm flipV="1">
            <a:off x="4237483" y="3134487"/>
            <a:ext cx="1900067" cy="363846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D8A37D1E-CF77-461C-BFD9-F2D7B907D7B5}"/>
              </a:ext>
            </a:extLst>
          </p:cNvPr>
          <p:cNvCxnSpPr>
            <a:cxnSpLocks/>
          </p:cNvCxnSpPr>
          <p:nvPr/>
        </p:nvCxnSpPr>
        <p:spPr bwMode="auto">
          <a:xfrm>
            <a:off x="4223792" y="4683019"/>
            <a:ext cx="1827061" cy="615514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asellaDiTesto 9">
            <a:extLst>
              <a:ext uri="{FF2B5EF4-FFF2-40B4-BE49-F238E27FC236}">
                <a16:creationId xmlns:a16="http://schemas.microsoft.com/office/drawing/2014/main" id="{762464E7-D5CA-4A50-8490-824877DCD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1412776"/>
            <a:ext cx="11374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1500" b="0" dirty="0">
                <a:latin typeface="Century Gothic" panose="020B0502020202020204" pitchFamily="34" charset="0"/>
              </a:rPr>
              <a:t>A prescindere dalle motivazioni e dalla forma tecnica, </a:t>
            </a:r>
            <a:r>
              <a:rPr lang="it-IT" sz="1500" u="sng" dirty="0">
                <a:latin typeface="Century Gothic" panose="020B0502020202020204" pitchFamily="34" charset="0"/>
              </a:rPr>
              <a:t>la Sua impresa ha chiesto un fido  o un finanziamento</a:t>
            </a:r>
            <a:r>
              <a:rPr lang="it-IT" sz="1500" b="0" dirty="0">
                <a:latin typeface="Century Gothic" panose="020B0502020202020204" pitchFamily="34" charset="0"/>
              </a:rPr>
              <a:t>, o ha chiesto di rinegoziare un fido o un finanziamento esistente, ad una delle banche con la quale intrattiene rapporti negli ultimi sei mesi? 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FA6C83DA-786F-40F6-B558-32B49066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72" y="3089068"/>
            <a:ext cx="2477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dirty="0">
                <a:solidFill>
                  <a:srgbClr val="364E88"/>
                </a:solidFill>
                <a:latin typeface="Century Gothic" panose="020B0502020202020204" pitchFamily="34" charset="0"/>
              </a:rPr>
              <a:t>ACCOLTA con ammontare pari o superiore</a:t>
            </a:r>
          </a:p>
        </p:txBody>
      </p:sp>
      <p:sp>
        <p:nvSpPr>
          <p:cNvPr id="25" name="Text Box 49">
            <a:extLst>
              <a:ext uri="{FF2B5EF4-FFF2-40B4-BE49-F238E27FC236}">
                <a16:creationId xmlns:a16="http://schemas.microsoft.com/office/drawing/2014/main" id="{2E92DE21-00EB-4560-B80C-5FF0CF33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5693272"/>
            <a:ext cx="113023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  <a:cs typeface="Arial" panose="020B0604020202020204" pitchFamily="34" charset="0"/>
              </a:rPr>
              <a:t>Base campione</a:t>
            </a:r>
            <a:r>
              <a:rPr lang="it-IT" altLang="it-IT" sz="900" b="0" dirty="0">
                <a:latin typeface="Century Gothic" panose="020B0502020202020204" pitchFamily="34" charset="0"/>
                <a:cs typeface="Arial" panose="020B0604020202020204" pitchFamily="34" charset="0"/>
              </a:rPr>
              <a:t>: 430 casi. Percentuali ricalcolate facendo =100,0 le imprese che nel semestre considerato hanno chiesto un fido o un finanziamento, o hanno chiesto di rinegoziare un fido o un finanziamento esistente. (</a:t>
            </a:r>
            <a:r>
              <a:rPr lang="it-IT" altLang="it-IT" sz="900" dirty="0">
                <a:latin typeface="Century Gothic" panose="020B0502020202020204" pitchFamily="34" charset="0"/>
                <a:cs typeface="Arial" panose="020B0604020202020204" pitchFamily="34" charset="0"/>
              </a:rPr>
              <a:t>Irrigidimento</a:t>
            </a:r>
            <a:r>
              <a:rPr lang="it-IT" altLang="it-IT" sz="900" b="0" dirty="0">
                <a:latin typeface="Century Gothic" panose="020B0502020202020204" pitchFamily="34" charset="0"/>
                <a:cs typeface="Arial" panose="020B0604020202020204" pitchFamily="34" charset="0"/>
              </a:rPr>
              <a:t> = richiesta accolta con ammontare inferiore + richiesta non accolta). </a:t>
            </a:r>
            <a:r>
              <a:rPr lang="it-IT" altLang="it-IT" sz="900" dirty="0">
                <a:latin typeface="Century Gothic" panose="020B0502020202020204" pitchFamily="34" charset="0"/>
                <a:cs typeface="Arial" panose="020B0604020202020204" pitchFamily="34" charset="0"/>
              </a:rPr>
              <a:t>Testo originale della domanda</a:t>
            </a:r>
            <a:r>
              <a:rPr lang="it-IT" altLang="it-IT" sz="900" b="0" dirty="0">
                <a:latin typeface="Century Gothic" panose="020B0502020202020204" pitchFamily="34" charset="0"/>
                <a:cs typeface="Arial" panose="020B0604020202020204" pitchFamily="34" charset="0"/>
              </a:rPr>
              <a:t>: A prescindere dalle motivazioni e dalla  forma tecnica, la Sua impresa ha chiesto un fido  o un finanziamento, o ha chiesto di rinegoziare un fido o un finanziamento esistente, ad una delle banche con la quale intrattiene rapporti negli ultimi sei mesi?  Sì ha fatto richiesta ed è stata accolta con un ammontare pari o superiore a quello richiesto; Sì ha fatto richiesta ed è stata accolta con un ammontare inferiore a quello richiesto; Sì ha fatto richiesta ma non è stata accolta; Sì ha fatto richiesta, è in attesa di conoscere l’esito e non è intenzionata a rifarla nel prossimo semestre; Sì, ha fatto richiesta, è in attesa di conoscere l’esito ed è intenzionata a formalizzarla nel prossimo semestre; No non ha fatto richiesta</a:t>
            </a:r>
            <a:r>
              <a:rPr lang="it-IT" altLang="ja-JP" sz="900" b="0" dirty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it-IT" altLang="ja-JP" sz="900" dirty="0">
                <a:latin typeface="Century Gothic" panose="020B0502020202020204" pitchFamily="34" charset="0"/>
                <a:cs typeface="Arial" panose="020B0604020202020204" pitchFamily="34" charset="0"/>
              </a:rPr>
              <a:t>I dati sono riportati all’universo.</a:t>
            </a:r>
            <a:endParaRPr lang="it-IT" altLang="it-IT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4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5D5A5A6-0F4D-4F8C-9433-D8F483BD380F}"/>
              </a:ext>
            </a:extLst>
          </p:cNvPr>
          <p:cNvSpPr/>
          <p:nvPr/>
        </p:nvSpPr>
        <p:spPr bwMode="auto">
          <a:xfrm>
            <a:off x="7752456" y="3213208"/>
            <a:ext cx="2700000" cy="23400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1D13213-5B8A-40D9-96E5-453EBCB3277D}"/>
              </a:ext>
            </a:extLst>
          </p:cNvPr>
          <p:cNvSpPr/>
          <p:nvPr/>
        </p:nvSpPr>
        <p:spPr bwMode="auto">
          <a:xfrm>
            <a:off x="4728120" y="3213208"/>
            <a:ext cx="2700000" cy="2340000"/>
          </a:xfrm>
          <a:prstGeom prst="rect">
            <a:avLst/>
          </a:prstGeom>
          <a:solidFill>
            <a:srgbClr val="1F497D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198478E-DFB3-464B-866E-425F833FA229}"/>
              </a:ext>
            </a:extLst>
          </p:cNvPr>
          <p:cNvSpPr/>
          <p:nvPr/>
        </p:nvSpPr>
        <p:spPr bwMode="auto">
          <a:xfrm>
            <a:off x="1703784" y="3213208"/>
            <a:ext cx="2700000" cy="2340000"/>
          </a:xfrm>
          <a:prstGeom prst="rect">
            <a:avLst/>
          </a:prstGeom>
          <a:solidFill>
            <a:srgbClr val="1F497D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221886A-08AF-4BEF-887A-F06BF2C1BF03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662381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DOMANDA e OFFERTA di credito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La prima motivazione alla base della richiesta di credito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è legata ad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esigenze di liquidità e cassa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(60% delle imprese)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Tuttavia, è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elevata la quota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di coloro che si recano in banca per il cosiddetto «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credito buono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», ovvero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quello destinato ad investimenti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(26%)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E02A63FA-19C2-4858-9FC9-DA08DC6FC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918573"/>
            <a:ext cx="11389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800" b="0" dirty="0">
                <a:latin typeface="Century Gothic" panose="020B0502020202020204" pitchFamily="34" charset="0"/>
                <a:cs typeface="Arial" charset="0"/>
              </a:rPr>
              <a:t>Negli ultimi sei mesi La Sua impresa </a:t>
            </a:r>
            <a:r>
              <a:rPr lang="it-IT" altLang="it-IT" sz="1800" u="sng" dirty="0">
                <a:latin typeface="Century Gothic" panose="020B0502020202020204" pitchFamily="34" charset="0"/>
                <a:cs typeface="Arial" charset="0"/>
              </a:rPr>
              <a:t>ha chiesto un finanziamento o la rinegoziazione di un finanziamento esistente prevalentemente per</a:t>
            </a:r>
            <a:r>
              <a:rPr lang="it-IT" altLang="it-IT" sz="1800" b="0" dirty="0">
                <a:latin typeface="Century Gothic" panose="020B0502020202020204" pitchFamily="34" charset="0"/>
                <a:cs typeface="Arial" charset="0"/>
              </a:rPr>
              <a:t>…?</a:t>
            </a:r>
            <a:endParaRPr lang="it-IT" altLang="it-IT" sz="1800" b="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6C0BF60-CB4C-406A-9C5B-083B55FF6E01}"/>
              </a:ext>
            </a:extLst>
          </p:cNvPr>
          <p:cNvCxnSpPr>
            <a:cxnSpLocks/>
          </p:cNvCxnSpPr>
          <p:nvPr/>
        </p:nvCxnSpPr>
        <p:spPr bwMode="auto">
          <a:xfrm>
            <a:off x="1775520" y="3200522"/>
            <a:ext cx="2592000" cy="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64245CA-DDF5-4861-A53A-EAA78E5C31C6}"/>
              </a:ext>
            </a:extLst>
          </p:cNvPr>
          <p:cNvCxnSpPr>
            <a:cxnSpLocks/>
          </p:cNvCxnSpPr>
          <p:nvPr/>
        </p:nvCxnSpPr>
        <p:spPr bwMode="auto">
          <a:xfrm>
            <a:off x="1703784" y="5529686"/>
            <a:ext cx="2700000" cy="23522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7E13631-8C33-4750-BDD4-101868E4F2A2}"/>
              </a:ext>
            </a:extLst>
          </p:cNvPr>
          <p:cNvCxnSpPr>
            <a:cxnSpLocks/>
          </p:cNvCxnSpPr>
          <p:nvPr/>
        </p:nvCxnSpPr>
        <p:spPr bwMode="auto">
          <a:xfrm>
            <a:off x="1703512" y="3200522"/>
            <a:ext cx="0" cy="223200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463B2D1-7009-4F7E-9099-774652BD410D}"/>
              </a:ext>
            </a:extLst>
          </p:cNvPr>
          <p:cNvCxnSpPr>
            <a:cxnSpLocks/>
          </p:cNvCxnSpPr>
          <p:nvPr/>
        </p:nvCxnSpPr>
        <p:spPr bwMode="auto">
          <a:xfrm>
            <a:off x="4403784" y="3212976"/>
            <a:ext cx="0" cy="223200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asellaDiTesto 15">
            <a:extLst>
              <a:ext uri="{FF2B5EF4-FFF2-40B4-BE49-F238E27FC236}">
                <a16:creationId xmlns:a16="http://schemas.microsoft.com/office/drawing/2014/main" id="{15AF37A7-0C5C-4CE7-9347-A51233484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602" y="4519313"/>
            <a:ext cx="12891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4400" dirty="0">
                <a:solidFill>
                  <a:srgbClr val="1F497D"/>
                </a:solidFill>
                <a:latin typeface="Century Gothic" panose="020B0502020202020204" pitchFamily="34" charset="0"/>
              </a:rPr>
              <a:t>60,0</a:t>
            </a:r>
          </a:p>
        </p:txBody>
      </p:sp>
      <p:sp>
        <p:nvSpPr>
          <p:cNvPr id="12" name="Text Box 49">
            <a:extLst>
              <a:ext uri="{FF2B5EF4-FFF2-40B4-BE49-F238E27FC236}">
                <a16:creationId xmlns:a16="http://schemas.microsoft.com/office/drawing/2014/main" id="{64DFB987-88AC-4A2A-B09A-AF9A0E6D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744" y="4212409"/>
            <a:ext cx="2439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 b="0" dirty="0">
                <a:latin typeface="Century Gothic" panose="020B0502020202020204" pitchFamily="34" charset="0"/>
                <a:cs typeface="Arial" charset="0"/>
              </a:rPr>
              <a:t>Liquidità e cassa</a:t>
            </a:r>
            <a:endParaRPr lang="it-IT" altLang="it-IT" sz="2000" dirty="0"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4F71E313-AC45-46A3-B04A-01484B2BD7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7716" y="3336148"/>
            <a:ext cx="828004" cy="828004"/>
          </a:xfrm>
          <a:prstGeom prst="rect">
            <a:avLst/>
          </a:prstGeom>
        </p:spPr>
      </p:pic>
      <p:sp>
        <p:nvSpPr>
          <p:cNvPr id="14" name="CasellaDiTesto 15">
            <a:extLst>
              <a:ext uri="{FF2B5EF4-FFF2-40B4-BE49-F238E27FC236}">
                <a16:creationId xmlns:a16="http://schemas.microsoft.com/office/drawing/2014/main" id="{4F9FAA73-C4A4-42D0-BE24-ACBDF8170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366" y="4531767"/>
            <a:ext cx="12891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4400" dirty="0">
                <a:solidFill>
                  <a:srgbClr val="1F497D"/>
                </a:solidFill>
                <a:latin typeface="Century Gothic" panose="020B0502020202020204" pitchFamily="34" charset="0"/>
              </a:rPr>
              <a:t>26,0</a:t>
            </a: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id="{AA613880-7089-42C9-8042-074857E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888" y="4223728"/>
            <a:ext cx="2068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 b="0" dirty="0">
                <a:latin typeface="Century Gothic" panose="020B0502020202020204" pitchFamily="34" charset="0"/>
                <a:cs typeface="Arial" charset="0"/>
              </a:rPr>
              <a:t>Investimenti</a:t>
            </a:r>
            <a:endParaRPr lang="it-IT" altLang="it-IT" sz="2000" dirty="0"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1D07FA0D-73EA-4B08-8898-39AA3C2B89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1215" y="3317521"/>
            <a:ext cx="822428" cy="822428"/>
          </a:xfrm>
          <a:prstGeom prst="rect">
            <a:avLst/>
          </a:prstGeom>
        </p:spPr>
      </p:pic>
      <p:sp>
        <p:nvSpPr>
          <p:cNvPr id="17" name="CasellaDiTesto 15">
            <a:extLst>
              <a:ext uri="{FF2B5EF4-FFF2-40B4-BE49-F238E27FC236}">
                <a16:creationId xmlns:a16="http://schemas.microsoft.com/office/drawing/2014/main" id="{6709275B-DD2A-4222-9F39-E0F7A24AD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862" y="4519989"/>
            <a:ext cx="12891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14,0</a:t>
            </a:r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id="{F8BE2E5B-637C-4DF5-AF4D-812FD58AB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410" y="3931729"/>
            <a:ext cx="2068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 b="0" dirty="0">
                <a:latin typeface="Century Gothic" panose="020B0502020202020204" pitchFamily="34" charset="0"/>
                <a:cs typeface="Arial" charset="0"/>
              </a:rPr>
              <a:t>Ristrutturazione del debito</a:t>
            </a:r>
            <a:endParaRPr lang="it-IT" altLang="it-IT" sz="2000" dirty="0"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51FB9558-8937-4405-8A23-E7F79E6397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5270" y="3299844"/>
            <a:ext cx="659199" cy="659199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B460E4F-3188-42E6-9642-AE36FC2E583B}"/>
              </a:ext>
            </a:extLst>
          </p:cNvPr>
          <p:cNvCxnSpPr>
            <a:cxnSpLocks/>
          </p:cNvCxnSpPr>
          <p:nvPr/>
        </p:nvCxnSpPr>
        <p:spPr bwMode="auto">
          <a:xfrm>
            <a:off x="4799856" y="3200522"/>
            <a:ext cx="2592000" cy="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31E693F-B305-44ED-9A78-4BC8B6F32863}"/>
              </a:ext>
            </a:extLst>
          </p:cNvPr>
          <p:cNvCxnSpPr>
            <a:cxnSpLocks/>
          </p:cNvCxnSpPr>
          <p:nvPr/>
        </p:nvCxnSpPr>
        <p:spPr bwMode="auto">
          <a:xfrm>
            <a:off x="4728120" y="5529686"/>
            <a:ext cx="2700000" cy="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3936ECB8-5D50-4820-87FD-F1ED0BF23B79}"/>
              </a:ext>
            </a:extLst>
          </p:cNvPr>
          <p:cNvCxnSpPr>
            <a:cxnSpLocks/>
          </p:cNvCxnSpPr>
          <p:nvPr/>
        </p:nvCxnSpPr>
        <p:spPr bwMode="auto">
          <a:xfrm>
            <a:off x="4727848" y="3200522"/>
            <a:ext cx="0" cy="223200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16AF6C8-E731-430A-8C57-23FAEDB598F5}"/>
              </a:ext>
            </a:extLst>
          </p:cNvPr>
          <p:cNvCxnSpPr>
            <a:cxnSpLocks/>
          </p:cNvCxnSpPr>
          <p:nvPr/>
        </p:nvCxnSpPr>
        <p:spPr bwMode="auto">
          <a:xfrm>
            <a:off x="7428120" y="3212976"/>
            <a:ext cx="0" cy="223200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8DF0F5F5-BD29-44A0-97D3-5ECC396BEF77}"/>
              </a:ext>
            </a:extLst>
          </p:cNvPr>
          <p:cNvCxnSpPr>
            <a:cxnSpLocks/>
          </p:cNvCxnSpPr>
          <p:nvPr/>
        </p:nvCxnSpPr>
        <p:spPr bwMode="auto">
          <a:xfrm>
            <a:off x="7824192" y="3200522"/>
            <a:ext cx="25920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171D88A9-D22B-49EE-8252-BE709E7085D3}"/>
              </a:ext>
            </a:extLst>
          </p:cNvPr>
          <p:cNvCxnSpPr>
            <a:cxnSpLocks/>
          </p:cNvCxnSpPr>
          <p:nvPr/>
        </p:nvCxnSpPr>
        <p:spPr bwMode="auto">
          <a:xfrm>
            <a:off x="7752456" y="5529686"/>
            <a:ext cx="27000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3856B01E-3AD7-466A-9287-8A6593B01591}"/>
              </a:ext>
            </a:extLst>
          </p:cNvPr>
          <p:cNvCxnSpPr>
            <a:cxnSpLocks/>
          </p:cNvCxnSpPr>
          <p:nvPr/>
        </p:nvCxnSpPr>
        <p:spPr bwMode="auto">
          <a:xfrm>
            <a:off x="7752184" y="3200522"/>
            <a:ext cx="0" cy="223200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C1BEE32C-785F-4CE3-8FE1-EA668CC0E5E4}"/>
              </a:ext>
            </a:extLst>
          </p:cNvPr>
          <p:cNvCxnSpPr>
            <a:cxnSpLocks/>
          </p:cNvCxnSpPr>
          <p:nvPr/>
        </p:nvCxnSpPr>
        <p:spPr bwMode="auto">
          <a:xfrm>
            <a:off x="10452456" y="3212976"/>
            <a:ext cx="0" cy="223200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Box 49">
            <a:extLst>
              <a:ext uri="{FF2B5EF4-FFF2-40B4-BE49-F238E27FC236}">
                <a16:creationId xmlns:a16="http://schemas.microsoft.com/office/drawing/2014/main" id="{214D4445-5705-480F-BEBC-19ADD8218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375686"/>
            <a:ext cx="1151836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105 casi. Esclusivamente le imprese che hanno fatto richiesta di credito.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79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3BB68A5-BEB1-48CC-B191-883882D43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C70C911-F178-488A-84CE-D7C124DAC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F9BA0D5-A686-4291-8AE2-68E5A6B3E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2916000"/>
            <a:ext cx="5110292" cy="30708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315B3D9-E51A-48CF-B453-575BBE828B3B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15832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 COSTO DEL FINANZIAMENTO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Tra le imprese della Valle d'Aosta che hanno un finanziamento in corso,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69%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circa considera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stabile il costo del credito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(tassi di interesse)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nel corso dei primi sei mesi del 2019.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32F5895C-B764-4BE2-A90F-7FBCF4D4A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1" y="1356670"/>
            <a:ext cx="46517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Lei ritiene che la situazione sia migliorata, rimasta invariata o peggiorata negli ultimi sei mesi con riferimento al </a:t>
            </a:r>
            <a:r>
              <a:rPr lang="it-IT" altLang="ja-JP" sz="1600" u="sng" dirty="0">
                <a:latin typeface="Century Gothic" panose="020B0502020202020204" pitchFamily="34" charset="0"/>
              </a:rPr>
              <a:t>tasso di interesse praticato dalla banca</a:t>
            </a:r>
            <a:r>
              <a:rPr lang="it-IT" altLang="ja-JP" sz="1600" b="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" name="Text Box 49">
            <a:extLst>
              <a:ext uri="{FF2B5EF4-FFF2-40B4-BE49-F238E27FC236}">
                <a16:creationId xmlns:a16="http://schemas.microsoft.com/office/drawing/2014/main" id="{12DA5B2E-9F50-42FF-A32C-9B2A03E66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071503"/>
            <a:ext cx="10654269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288 casi. Solo per le imprese che hanno dei fidi o dei finanziamenti da oltre sei mesi.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77D2F4B-87C8-4C57-A0FD-7700A7CDEC0F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F3A1A56-A07A-40E6-8F79-FBC1F2647F06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C2E7745-FD61-4E3E-844B-27160035A57E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D23F75B-1D24-42C5-B662-328E8E288467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F47FBCBE-B967-43F1-BA80-AE9C799C9CC8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464170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861F230-FF8B-4BB7-9C1A-4B86E228EE3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789158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F2D49AB-DD03-4318-8ED0-E9AC4FE9D8C7}"/>
              </a:ext>
            </a:extLst>
          </p:cNvPr>
          <p:cNvSpPr txBox="1"/>
          <p:nvPr/>
        </p:nvSpPr>
        <p:spPr>
          <a:xfrm>
            <a:off x="5286820" y="2276872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latin typeface="Century Gothic" panose="020B0502020202020204" pitchFamily="34" charset="0"/>
              </a:rPr>
              <a:t>49,6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432547A-9DD2-476C-B4B7-20FEAD03A2D1}"/>
              </a:ext>
            </a:extLst>
          </p:cNvPr>
          <p:cNvSpPr txBox="1"/>
          <p:nvPr/>
        </p:nvSpPr>
        <p:spPr>
          <a:xfrm>
            <a:off x="5287269" y="460186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latin typeface="Century Gothic" panose="020B0502020202020204" pitchFamily="34" charset="0"/>
              </a:rPr>
              <a:t>49,6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5561C2ED-7427-4E24-BB4D-ECB6771FFCFE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CasellaDiTesto 9">
            <a:extLst>
              <a:ext uri="{FF2B5EF4-FFF2-40B4-BE49-F238E27FC236}">
                <a16:creationId xmlns:a16="http://schemas.microsoft.com/office/drawing/2014/main" id="{B298CAC1-12E1-4C0B-A349-A6B471B32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49,6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F57B1B8-2752-408D-A1A7-EB6B15C581B0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E3D48DA0-B74F-4DDF-9F35-89D319238ED4}"/>
              </a:ext>
            </a:extLst>
          </p:cNvPr>
          <p:cNvSpPr/>
          <p:nvPr/>
        </p:nvSpPr>
        <p:spPr bwMode="auto">
          <a:xfrm>
            <a:off x="1133481" y="5589286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102D39B9-F283-4295-8476-E09712C62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6F5B18C4-F9A1-4D26-A7A7-2DF4750D628F}"/>
              </a:ext>
            </a:extLst>
          </p:cNvPr>
          <p:cNvSpPr/>
          <p:nvPr/>
        </p:nvSpPr>
        <p:spPr bwMode="auto">
          <a:xfrm>
            <a:off x="2152728" y="5584155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CasellaDiTesto 9">
            <a:extLst>
              <a:ext uri="{FF2B5EF4-FFF2-40B4-BE49-F238E27FC236}">
                <a16:creationId xmlns:a16="http://schemas.microsoft.com/office/drawing/2014/main" id="{1B559FED-ABF6-4E43-A3B1-66D573BD2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C2135CAC-CAC1-49F0-856A-AC458E564479}"/>
              </a:ext>
            </a:extLst>
          </p:cNvPr>
          <p:cNvSpPr/>
          <p:nvPr/>
        </p:nvSpPr>
        <p:spPr bwMode="auto">
          <a:xfrm>
            <a:off x="3231118" y="5584155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7" name="CasellaDiTesto 9">
            <a:extLst>
              <a:ext uri="{FF2B5EF4-FFF2-40B4-BE49-F238E27FC236}">
                <a16:creationId xmlns:a16="http://schemas.microsoft.com/office/drawing/2014/main" id="{617BCB22-EF30-4F89-87EA-C0FD8F2B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537823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41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2C834BB-5A3B-49D0-B0D2-101391A7B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9839777-F64E-4EE4-9C6F-E1A2A4069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B49CCFE-9DC7-488F-8F0E-33C08CE3E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2916000"/>
            <a:ext cx="5110292" cy="307080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A07800F7-955D-47CF-B7E7-5F6F307D1195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51836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 COSTO DELL’ISTRUTTORIA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Oltre un’impresa su cinque della Valle d'Aosta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ha ravvisato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inasprimento dei costi delle condizioni accessorie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legate al credito negli ultimi sei mesi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(istruttoria e altre condizioni)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22" name="Text Box 49">
            <a:extLst>
              <a:ext uri="{FF2B5EF4-FFF2-40B4-BE49-F238E27FC236}">
                <a16:creationId xmlns:a16="http://schemas.microsoft.com/office/drawing/2014/main" id="{914A7561-6183-41B8-9F64-768BDE47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071503"/>
            <a:ext cx="10654269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288 casi. Solo per le imprese che hanno dei fidi o dei finanziamenti da oltre sei mesi.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23" name="CasellaDiTesto 9">
            <a:extLst>
              <a:ext uri="{FF2B5EF4-FFF2-40B4-BE49-F238E27FC236}">
                <a16:creationId xmlns:a16="http://schemas.microsoft.com/office/drawing/2014/main" id="{FF1AD3B3-AD3B-4F06-8D5D-734BADDBD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1" y="1356670"/>
            <a:ext cx="50118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Lei ritiene che la situazione sia migliorata, rimasta invariata o peggiorata negli ultimi sei mesi con riferimento al </a:t>
            </a:r>
            <a:r>
              <a:rPr lang="it-IT" altLang="ja-JP" sz="1600" u="sng" dirty="0">
                <a:latin typeface="Century Gothic" panose="020B0502020202020204" pitchFamily="34" charset="0"/>
              </a:rPr>
              <a:t>costo dell’istruttoria</a:t>
            </a:r>
            <a:r>
              <a:rPr lang="it-IT" altLang="ja-JP" sz="1600" b="0" dirty="0">
                <a:latin typeface="Century Gothic" panose="020B0502020202020204" pitchFamily="34" charset="0"/>
              </a:rPr>
              <a:t> e alle “altre condizioni”?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61E91280-6460-470C-803F-DBF626712024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1C033977-4779-490E-8B86-D136B7D07E9E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9931AC2-E094-4F37-AAF8-5563D5A87CAE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9C8D870A-2E41-4CD1-827B-F869B5E0243F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DAB67A16-0743-47CC-B9AE-1D0A98A6D576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591451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0165DCA4-FFD2-4B40-AC2E-07AD2923CD54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858837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78459E1E-D349-4258-824E-6ED43D18C7F0}"/>
              </a:ext>
            </a:extLst>
          </p:cNvPr>
          <p:cNvSpPr txBox="1"/>
          <p:nvPr/>
        </p:nvSpPr>
        <p:spPr>
          <a:xfrm>
            <a:off x="5283647" y="240723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44,7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A05AD15-5E6B-40A0-931F-741AFA4B0A09}"/>
              </a:ext>
            </a:extLst>
          </p:cNvPr>
          <p:cNvSpPr txBox="1"/>
          <p:nvPr/>
        </p:nvSpPr>
        <p:spPr>
          <a:xfrm>
            <a:off x="5284096" y="4674622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44,7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4FB5A9C-4EEB-42AF-9508-BA04FB103B0C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CasellaDiTesto 9">
            <a:extLst>
              <a:ext uri="{FF2B5EF4-FFF2-40B4-BE49-F238E27FC236}">
                <a16:creationId xmlns:a16="http://schemas.microsoft.com/office/drawing/2014/main" id="{FC75E475-0DFC-45F1-8E5C-36B50B384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44,7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95F4FDF-C512-446D-9F2D-91AC0BEA0195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A2CE2672-B43E-409A-B5DA-F167B4EA5A27}"/>
              </a:ext>
            </a:extLst>
          </p:cNvPr>
          <p:cNvSpPr/>
          <p:nvPr/>
        </p:nvSpPr>
        <p:spPr bwMode="auto">
          <a:xfrm>
            <a:off x="1133481" y="5589286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7" name="CasellaDiTesto 9">
            <a:extLst>
              <a:ext uri="{FF2B5EF4-FFF2-40B4-BE49-F238E27FC236}">
                <a16:creationId xmlns:a16="http://schemas.microsoft.com/office/drawing/2014/main" id="{B4D57FFB-3A77-44F5-A418-036ED7713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8856AFB1-873D-4633-B7DD-4D500BB41D8A}"/>
              </a:ext>
            </a:extLst>
          </p:cNvPr>
          <p:cNvSpPr/>
          <p:nvPr/>
        </p:nvSpPr>
        <p:spPr bwMode="auto">
          <a:xfrm>
            <a:off x="2152728" y="5584155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9" name="CasellaDiTesto 9">
            <a:extLst>
              <a:ext uri="{FF2B5EF4-FFF2-40B4-BE49-F238E27FC236}">
                <a16:creationId xmlns:a16="http://schemas.microsoft.com/office/drawing/2014/main" id="{1DE8E29B-E53A-4303-B094-2C889C21F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ECF261C0-87FA-427A-AA9E-7B404E0FCC8D}"/>
              </a:ext>
            </a:extLst>
          </p:cNvPr>
          <p:cNvSpPr/>
          <p:nvPr/>
        </p:nvSpPr>
        <p:spPr bwMode="auto">
          <a:xfrm>
            <a:off x="3231118" y="5584155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1" name="CasellaDiTesto 9">
            <a:extLst>
              <a:ext uri="{FF2B5EF4-FFF2-40B4-BE49-F238E27FC236}">
                <a16:creationId xmlns:a16="http://schemas.microsoft.com/office/drawing/2014/main" id="{49654DCB-54D1-422D-97A5-532F6352B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537823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27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464ECCE-FFC3-40DD-80B9-5691C6D8D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F27A35-2EE2-451F-B700-121D289E1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EDFF12B-C85F-4761-B048-A4C87763F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2916000"/>
            <a:ext cx="5110292" cy="30708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00C8FC-CD6E-4B30-83A4-AA8696DDD081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51836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delle GARANZIE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Un quarto delle imprese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della Valle d'Aosta giudica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più esigenti le richieste delle banche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negli ultimi sei mesi in fatto di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garanzie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a copertura dei finanziamenti concessi.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id="{DE50EFE6-6FD9-482D-B19E-A24779D43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071503"/>
            <a:ext cx="1087029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288 casi. Solo per le imprese che hanno dei fidi o dei finanziamenti da oltre sei mesi.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FA8073D7-06C3-4D82-9E94-C0382390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1" y="1356670"/>
            <a:ext cx="50118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Lei ritiene che la situazione sia migliorata, rimasta invariata o peggiorata negli ultimi sei mesi con riferimento alle </a:t>
            </a:r>
            <a:r>
              <a:rPr lang="it-IT" altLang="ja-JP" sz="1600" u="sng" dirty="0">
                <a:latin typeface="Century Gothic" panose="020B0502020202020204" pitchFamily="34" charset="0"/>
              </a:rPr>
              <a:t>garanzie richieste dalle banche</a:t>
            </a:r>
            <a:r>
              <a:rPr lang="it-IT" altLang="ja-JP" sz="1600" b="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80034B2-F78C-4E57-BDAA-E0D903055E0B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143C165-8AF8-4BAD-B774-60E49E720B01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1713C4A-C76D-4299-9081-C54C87E252FB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BCB7EEE-9AF1-4280-A95A-9DC784D4D067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F2E18C1E-1DD5-4B07-9ADB-3F326178C8B4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651317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A84F92D-FE91-4087-981B-B3329A52F5D2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5026485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DC247F3-D269-40D5-A1B1-F8EB4CEEC567}"/>
              </a:ext>
            </a:extLst>
          </p:cNvPr>
          <p:cNvSpPr txBox="1"/>
          <p:nvPr/>
        </p:nvSpPr>
        <p:spPr>
          <a:xfrm>
            <a:off x="5289398" y="246449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39,0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44692C7-F23F-400F-A56E-D3BD190898A9}"/>
              </a:ext>
            </a:extLst>
          </p:cNvPr>
          <p:cNvSpPr txBox="1"/>
          <p:nvPr/>
        </p:nvSpPr>
        <p:spPr>
          <a:xfrm>
            <a:off x="5289847" y="4839664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39,0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661A96CB-C1D7-4AE3-B026-5257A021BB60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CasellaDiTesto 9">
            <a:extLst>
              <a:ext uri="{FF2B5EF4-FFF2-40B4-BE49-F238E27FC236}">
                <a16:creationId xmlns:a16="http://schemas.microsoft.com/office/drawing/2014/main" id="{708BCD55-D230-403F-B5DD-6D1325A59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39,0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1418B8B-8FB5-433E-9A23-53DFB3D24008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3939E771-B499-4D30-8DD8-FABF9A742F37}"/>
              </a:ext>
            </a:extLst>
          </p:cNvPr>
          <p:cNvSpPr/>
          <p:nvPr/>
        </p:nvSpPr>
        <p:spPr bwMode="auto">
          <a:xfrm>
            <a:off x="1133481" y="5589286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720D9371-2942-47FB-92D3-68FAD55DB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31D1FA78-7279-435A-A9D0-DFCAFBFB79FD}"/>
              </a:ext>
            </a:extLst>
          </p:cNvPr>
          <p:cNvSpPr/>
          <p:nvPr/>
        </p:nvSpPr>
        <p:spPr bwMode="auto">
          <a:xfrm>
            <a:off x="2152728" y="5584155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12C270F6-64BB-4232-9E36-61378F93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99F4CE3F-F4B0-44F0-ACA0-7E05712C2BA1}"/>
              </a:ext>
            </a:extLst>
          </p:cNvPr>
          <p:cNvSpPr/>
          <p:nvPr/>
        </p:nvSpPr>
        <p:spPr bwMode="auto">
          <a:xfrm>
            <a:off x="3231118" y="5584155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6" name="CasellaDiTesto 9">
            <a:extLst>
              <a:ext uri="{FF2B5EF4-FFF2-40B4-BE49-F238E27FC236}">
                <a16:creationId xmlns:a16="http://schemas.microsoft.com/office/drawing/2014/main" id="{10D5106D-B289-4B64-9E43-4DF6384AE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537823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1E7F384-3CE4-49AC-BF12-AEC52A9D5721}"/>
              </a:ext>
            </a:extLst>
          </p:cNvPr>
          <p:cNvSpPr txBox="1"/>
          <p:nvPr/>
        </p:nvSpPr>
        <p:spPr>
          <a:xfrm>
            <a:off x="1267047" y="35748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008000"/>
                </a:solidFill>
                <a:latin typeface="Century Gothic" panose="020B0502020202020204" pitchFamily="34" charset="0"/>
              </a:rPr>
              <a:t>2,6</a:t>
            </a:r>
          </a:p>
        </p:txBody>
      </p:sp>
    </p:spTree>
    <p:extLst>
      <p:ext uri="{BB962C8B-B14F-4D97-AF65-F5344CB8AC3E}">
        <p14:creationId xmlns:p14="http://schemas.microsoft.com/office/powerpoint/2010/main" val="2744655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36EDE18-4F48-496B-9FC7-44AC1CB73F14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662381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Metodo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Scheda tecnica della ricerca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7BE03-A8F9-4B57-8BC4-D1A21C4BDA2D}"/>
              </a:ext>
            </a:extLst>
          </p:cNvPr>
          <p:cNvSpPr/>
          <p:nvPr/>
        </p:nvSpPr>
        <p:spPr>
          <a:xfrm>
            <a:off x="335360" y="836712"/>
            <a:ext cx="115932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Fonti dei dati: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entury Gothic" panose="020B0502020202020204" pitchFamily="34" charset="0"/>
              </a:rPr>
              <a:t>ISTAT</a:t>
            </a:r>
            <a:r>
              <a:rPr lang="it-IT" sz="1800" b="0" dirty="0">
                <a:latin typeface="Century Gothic" panose="020B0502020202020204" pitchFamily="34" charset="0"/>
              </a:rPr>
              <a:t>, «</a:t>
            </a:r>
            <a:r>
              <a:rPr lang="it-IT" sz="1800" b="0" i="1" dirty="0" err="1">
                <a:latin typeface="Century Gothic" panose="020B0502020202020204" pitchFamily="34" charset="0"/>
              </a:rPr>
              <a:t>I.Stat</a:t>
            </a:r>
            <a:r>
              <a:rPr lang="it-IT" sz="1800" b="0" i="1" dirty="0">
                <a:latin typeface="Century Gothic" panose="020B0502020202020204" pitchFamily="34" charset="0"/>
              </a:rPr>
              <a:t> 2019 (Datawarehouse Istat)</a:t>
            </a:r>
            <a:r>
              <a:rPr lang="it-IT" sz="1800" b="0" dirty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entury Gothic" panose="020B0502020202020204" pitchFamily="34" charset="0"/>
              </a:rPr>
              <a:t>ISTAT</a:t>
            </a:r>
            <a:r>
              <a:rPr lang="it-IT" sz="1800" b="0" dirty="0">
                <a:latin typeface="Century Gothic" panose="020B0502020202020204" pitchFamily="34" charset="0"/>
              </a:rPr>
              <a:t>, </a:t>
            </a:r>
            <a:r>
              <a:rPr lang="it-IT" sz="1800" b="0" i="1" dirty="0">
                <a:latin typeface="Century Gothic" panose="020B0502020202020204" pitchFamily="34" charset="0"/>
              </a:rPr>
              <a:t>«Conti nazionali»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entury Gothic" panose="020B0502020202020204" pitchFamily="34" charset="0"/>
              </a:rPr>
              <a:t>INFOCAMERE</a:t>
            </a:r>
            <a:r>
              <a:rPr lang="it-IT" sz="1800" b="0" dirty="0">
                <a:latin typeface="Century Gothic" panose="020B0502020202020204" pitchFamily="34" charset="0"/>
              </a:rPr>
              <a:t>, «</a:t>
            </a:r>
            <a:r>
              <a:rPr lang="it-IT" sz="1800" b="0" i="1" dirty="0" err="1">
                <a:latin typeface="Century Gothic" panose="020B0502020202020204" pitchFamily="34" charset="0"/>
              </a:rPr>
              <a:t>Movimprese</a:t>
            </a:r>
            <a:r>
              <a:rPr lang="it-IT" sz="1800" b="0" dirty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entury Gothic" panose="020B0502020202020204" pitchFamily="34" charset="0"/>
              </a:rPr>
              <a:t>Format Research per conto di Confcommercio Valle d’Aosta, </a:t>
            </a:r>
            <a:r>
              <a:rPr lang="it-IT" sz="1800" b="0" i="1" dirty="0">
                <a:latin typeface="Century Gothic" panose="020B0502020202020204" pitchFamily="34" charset="0"/>
              </a:rPr>
              <a:t>«Osservatorio Credito Confcommercio Valle d’Aosta». </a:t>
            </a:r>
            <a:r>
              <a:rPr lang="it-IT" altLang="it-IT" sz="18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Indagine congiunturale sull’</a:t>
            </a:r>
            <a:r>
              <a:rPr lang="it-IT" altLang="ja-JP" sz="18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andamento economico e sul fabbisogno del credito delle imprese del terziario. Campione rappresentativo dell’universo delle imprese del commercio, del turismo e dei servizi. Domini di studio del campione: dimensione (1 addetto, 2-5 addetti, 6-9 addetti, 10-49 addetti, oltre 49 addetti), settore di attività (commercio, turismo, servizi)</a:t>
            </a:r>
            <a:r>
              <a:rPr lang="it-IT" altLang="ja-JP" sz="1800" b="0" dirty="0">
                <a:latin typeface="Century Gothic" panose="020B0502020202020204" pitchFamily="34" charset="0"/>
                <a:ea typeface="MS Mincho" charset="0"/>
                <a:cs typeface="MS Mincho" charset="0"/>
              </a:rPr>
              <a:t>.</a:t>
            </a:r>
            <a:r>
              <a:rPr lang="it-IT" altLang="ja-JP" sz="18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 Numerosità campionaria complessiva: 430 casi (430 interviste a buon fine). </a:t>
            </a:r>
            <a:r>
              <a:rPr lang="it-IT" altLang="ja-JP" sz="1800" b="0" dirty="0">
                <a:solidFill>
                  <a:srgbClr val="000000"/>
                </a:solidFill>
                <a:latin typeface="Century Gothic" panose="020B0502020202020204" pitchFamily="34" charset="0"/>
                <a:ea typeface="MS Mincho" pitchFamily="49" charset="-128"/>
              </a:rPr>
              <a:t>Anagrafiche «non reperibili»: 445 (31,4%); «rifiuti»: 543 (38,3%); «sostituzioni»: 988 (69,7%). Intervallo di confidenza 95% (Errore </a:t>
            </a:r>
            <a:r>
              <a:rPr lang="it-IT" altLang="ja-JP" sz="1800" b="0" u="sng" dirty="0">
                <a:solidFill>
                  <a:srgbClr val="000000"/>
                </a:solidFill>
                <a:latin typeface="Century Gothic" panose="020B0502020202020204" pitchFamily="34" charset="0"/>
                <a:ea typeface="MS Mincho" pitchFamily="49" charset="-128"/>
              </a:rPr>
              <a:t>+</a:t>
            </a:r>
            <a:r>
              <a:rPr lang="it-IT" altLang="ja-JP" sz="1800" b="0" dirty="0">
                <a:solidFill>
                  <a:srgbClr val="000000"/>
                </a:solidFill>
                <a:latin typeface="Century Gothic" panose="020B0502020202020204" pitchFamily="34" charset="0"/>
                <a:ea typeface="MS Mincho" pitchFamily="49" charset="-128"/>
              </a:rPr>
              <a:t>4,8%). Fonte delle anagrafiche delle imprese: Camere di commercio.</a:t>
            </a:r>
            <a:r>
              <a:rPr lang="it-IT" altLang="ja-JP" sz="18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 Interviste: 17-28 giugno 2019.</a:t>
            </a:r>
            <a:endParaRPr lang="it-IT" sz="18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it-IT" sz="18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altLang="ja-JP" sz="1800" i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altLang="ja-JP" sz="18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documento è stato realizzato con le informazioni disponibili al 15 luglio 2019.</a:t>
            </a:r>
          </a:p>
        </p:txBody>
      </p:sp>
    </p:spTree>
    <p:extLst>
      <p:ext uri="{BB962C8B-B14F-4D97-AF65-F5344CB8AC3E}">
        <p14:creationId xmlns:p14="http://schemas.microsoft.com/office/powerpoint/2010/main" val="657274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3">
            <a:extLst>
              <a:ext uri="{FF2B5EF4-FFF2-40B4-BE49-F238E27FC236}">
                <a16:creationId xmlns:a16="http://schemas.microsoft.com/office/drawing/2014/main" id="{803D07E2-DCC8-433A-860F-F63C20958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6" y="4975084"/>
            <a:ext cx="40386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format research s.r.l.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via ugo balzani 77, 00162 roma, italia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tel +39.06.86.32.86.81, fax +39.06.86.38.49.96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u="sng" dirty="0">
                <a:solidFill>
                  <a:srgbClr val="404040"/>
                </a:solidFill>
                <a:latin typeface="Century Gothic" panose="020B0502020202020204" pitchFamily="34" charset="0"/>
                <a:hlinkClick r:id="rId3"/>
              </a:rPr>
              <a:t>info@formatresearch.com</a:t>
            </a: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cf, p. iva e reg. imp. roma 04268451004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rea roma 747042, cap. soc. € 25.850,00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i.v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unità operativa - via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sebastiano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 caboto 22/a 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33170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pordenone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,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italia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  - rea 99634/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pn</a:t>
            </a: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www.formatresearch.com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Membro: Assirm, Confcommercio, Esomar, 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AC08CF0-A1FA-4B77-BB22-14A39F039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08" y="5108696"/>
            <a:ext cx="2900712" cy="1220264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5AECA748-7543-463A-B672-0885BA36C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889" y="3111000"/>
            <a:ext cx="2479127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it-IT"/>
            </a:defPPr>
            <a:lvl1pPr eaLnBrk="1" hangingPunct="1">
              <a:spcBef>
                <a:spcPct val="50000"/>
              </a:spcBef>
              <a:buFontTx/>
              <a:buNone/>
              <a:defRPr sz="1000" b="0">
                <a:solidFill>
                  <a:srgbClr val="0033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it-IT" altLang="it-IT" sz="900" dirty="0">
                <a:latin typeface="Century Gothic" panose="020B0502020202020204" pitchFamily="34" charset="0"/>
              </a:rPr>
              <a:t>Questo documento è la base per una presentazione orale, senza la quale ha limitata significatività e può dare luogo a fraintendimenti. </a:t>
            </a:r>
          </a:p>
          <a:p>
            <a:r>
              <a:rPr lang="it-IT" altLang="it-IT" sz="900" dirty="0">
                <a:latin typeface="Century Gothic" panose="020B0502020202020204" pitchFamily="34" charset="0"/>
              </a:rPr>
              <a:t>Sono proibite riproduzioni, anche parziali, del contenuto di questo documento, senza la previa autorizzazione scritta di Format Research.</a:t>
            </a:r>
          </a:p>
          <a:p>
            <a:r>
              <a:rPr lang="it-IT" altLang="it-IT" sz="900" dirty="0">
                <a:latin typeface="Century Gothic" panose="020B0502020202020204" pitchFamily="34" charset="0"/>
              </a:rPr>
              <a:t>2019 © Copyright Format Research Srl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D398B58-8CCF-48C8-BD16-8C1174D668AF}"/>
              </a:ext>
            </a:extLst>
          </p:cNvPr>
          <p:cNvSpPr/>
          <p:nvPr/>
        </p:nvSpPr>
        <p:spPr>
          <a:xfrm>
            <a:off x="1450816" y="6328960"/>
            <a:ext cx="1609016" cy="649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x-none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 EN ISO 9001:2015</a:t>
            </a:r>
            <a:endParaRPr lang="it-IT" sz="700" dirty="0">
              <a:solidFill>
                <a:srgbClr val="1F497D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CERT. N° 1049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en-US" sz="105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</a:t>
            </a:r>
            <a:endParaRPr lang="en-US" sz="105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2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6AECECA-9DA4-4A3E-A1CD-A5BD865A4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628800"/>
            <a:ext cx="3369993" cy="4298964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Universo delle imprese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In Italia esistono 4,4 mln di imprese extra agricole, 3,5 mln se si escludono attività professionali e finanziarie.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 Valle d'Aosta insistono oltre 9 mila imprese (pari </a:t>
            </a:r>
            <a:r>
              <a:rPr lang="it-IT" sz="2200">
                <a:latin typeface="Century Gothic" panose="020B0502020202020204" pitchFamily="34" charset="0"/>
                <a:ea typeface="+mj-ea"/>
                <a:cs typeface="Arial"/>
              </a:rPr>
              <a:t>allo 0,3%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del totale Italia).</a:t>
            </a: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B36D69E3-E8AD-407B-9D87-2CCA6711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2019.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BBD9A29-9A05-409C-A5B9-F52B8351AF9A}"/>
              </a:ext>
            </a:extLst>
          </p:cNvPr>
          <p:cNvSpPr/>
          <p:nvPr/>
        </p:nvSpPr>
        <p:spPr bwMode="auto">
          <a:xfrm>
            <a:off x="478559" y="1667144"/>
            <a:ext cx="4069081" cy="234051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F111C57-E4F5-4E51-BB18-16639F1E99B6}"/>
              </a:ext>
            </a:extLst>
          </p:cNvPr>
          <p:cNvSpPr/>
          <p:nvPr/>
        </p:nvSpPr>
        <p:spPr>
          <a:xfrm>
            <a:off x="478560" y="2129517"/>
            <a:ext cx="40690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3.549.804</a:t>
            </a:r>
          </a:p>
          <a:p>
            <a:pPr algn="ctr"/>
            <a:r>
              <a:rPr lang="it-IT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imprese in Italia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1F29194-DF57-41B0-BD22-12A800D2F242}"/>
              </a:ext>
            </a:extLst>
          </p:cNvPr>
          <p:cNvSpPr txBox="1"/>
          <p:nvPr/>
        </p:nvSpPr>
        <p:spPr>
          <a:xfrm>
            <a:off x="1190804" y="4797306"/>
            <a:ext cx="742547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0" i="1" dirty="0">
                <a:latin typeface="Century Gothic" panose="020B0502020202020204" pitchFamily="34" charset="0"/>
              </a:rPr>
              <a:t>Sono comprese tutte le imprese,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al netto di quelle agricole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</a:t>
            </a:r>
            <a:r>
              <a:rPr lang="it-IT" sz="1800" b="0" i="1" dirty="0">
                <a:latin typeface="Century Gothic" panose="020B0502020202020204" pitchFamily="34" charset="0"/>
              </a:rPr>
              <a:t> delle attività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professionali e scientifiche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 </a:t>
            </a:r>
            <a:r>
              <a:rPr lang="it-IT" sz="1800" b="0" i="1" dirty="0">
                <a:latin typeface="Century Gothic" panose="020B0502020202020204" pitchFamily="34" charset="0"/>
              </a:rPr>
              <a:t>delle attività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finanziarie e assicurative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</a:t>
            </a:r>
            <a:r>
              <a:rPr lang="it-IT" sz="1800" b="0" i="1" dirty="0">
                <a:latin typeface="Century Gothic" panose="020B0502020202020204" pitchFamily="34" charset="0"/>
              </a:rPr>
              <a:t> della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pubblica amministrazione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.</a:t>
            </a:r>
            <a:endParaRPr lang="it-IT" sz="2000" b="0" i="1" dirty="0">
              <a:latin typeface="Century Gothic" panose="020B0502020202020204" pitchFamily="34" charset="0"/>
            </a:endParaRPr>
          </a:p>
        </p:txBody>
      </p:sp>
      <p:pic>
        <p:nvPicPr>
          <p:cNvPr id="13" name="Elemento grafico 12" descr="Freccia: curva in senso antiorario">
            <a:extLst>
              <a:ext uri="{FF2B5EF4-FFF2-40B4-BE49-F238E27FC236}">
                <a16:creationId xmlns:a16="http://schemas.microsoft.com/office/drawing/2014/main" id="{42201101-82A8-41F2-9C97-08D310F60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291683">
            <a:off x="-329780" y="3466231"/>
            <a:ext cx="1861223" cy="1861223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DEE1C86-7384-413E-BD1C-E7E7EE20DEB6}"/>
              </a:ext>
            </a:extLst>
          </p:cNvPr>
          <p:cNvSpPr txBox="1"/>
          <p:nvPr/>
        </p:nvSpPr>
        <p:spPr>
          <a:xfrm>
            <a:off x="7536160" y="2565373"/>
            <a:ext cx="3836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i="1" dirty="0">
                <a:solidFill>
                  <a:srgbClr val="008000"/>
                </a:solidFill>
                <a:latin typeface="Century Gothic" panose="020B0502020202020204" pitchFamily="34" charset="0"/>
              </a:rPr>
              <a:t>le imprese attive in Valle d’Aosta </a:t>
            </a:r>
          </a:p>
          <a:p>
            <a:pPr algn="r"/>
            <a:r>
              <a:rPr lang="it-IT" sz="1600" b="0" dirty="0">
                <a:latin typeface="Century Gothic" panose="020B0502020202020204" pitchFamily="34" charset="0"/>
              </a:rPr>
              <a:t>(rappresentano lo 0,3% della totalità delle imprese italiane)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A69C95E-5B37-4CCD-8F8D-81FD9CF55094}"/>
              </a:ext>
            </a:extLst>
          </p:cNvPr>
          <p:cNvSpPr/>
          <p:nvPr/>
        </p:nvSpPr>
        <p:spPr>
          <a:xfrm>
            <a:off x="9350239" y="1630202"/>
            <a:ext cx="1930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i="1" u="sng" dirty="0">
                <a:solidFill>
                  <a:srgbClr val="008000"/>
                </a:solidFill>
                <a:latin typeface="Century Gothic" panose="020B0502020202020204" pitchFamily="34" charset="0"/>
              </a:rPr>
              <a:t>9.142</a:t>
            </a:r>
            <a:endParaRPr lang="it-IT" sz="5400" u="sng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0F9E67FE-BCC4-4A56-A9E7-7B9B85DDCFBB}"/>
              </a:ext>
            </a:extLst>
          </p:cNvPr>
          <p:cNvSpPr/>
          <p:nvPr/>
        </p:nvSpPr>
        <p:spPr bwMode="auto">
          <a:xfrm>
            <a:off x="4791142" y="1643585"/>
            <a:ext cx="6661688" cy="2387636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ttangolo 161">
            <a:extLst>
              <a:ext uri="{FF2B5EF4-FFF2-40B4-BE49-F238E27FC236}">
                <a16:creationId xmlns:a16="http://schemas.microsoft.com/office/drawing/2014/main" id="{6D182B99-5CB7-40B1-9B36-AA8BB16F8938}"/>
              </a:ext>
            </a:extLst>
          </p:cNvPr>
          <p:cNvSpPr/>
          <p:nvPr/>
        </p:nvSpPr>
        <p:spPr bwMode="auto">
          <a:xfrm>
            <a:off x="6504471" y="1556792"/>
            <a:ext cx="4920121" cy="778873"/>
          </a:xfrm>
          <a:prstGeom prst="rect">
            <a:avLst/>
          </a:prstGeom>
          <a:solidFill>
            <a:srgbClr val="DFF1C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4A0FCD4-3FA7-4B19-88DA-09EAADB6F8FE}"/>
              </a:ext>
            </a:extLst>
          </p:cNvPr>
          <p:cNvSpPr/>
          <p:nvPr/>
        </p:nvSpPr>
        <p:spPr bwMode="auto">
          <a:xfrm>
            <a:off x="815834" y="1539666"/>
            <a:ext cx="4920121" cy="77887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Universo delle imprese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Il 70% delle imprese della Valle d'Aosta opera nel terziario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(commercio, turismo, servizi)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che rappresenta quindi una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fetta estremamente importante dell’economia del territorio.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EF120D48-C203-44CC-801E-DB971DC29583}"/>
              </a:ext>
            </a:extLst>
          </p:cNvPr>
          <p:cNvSpPr/>
          <p:nvPr/>
        </p:nvSpPr>
        <p:spPr>
          <a:xfrm>
            <a:off x="619385" y="1620089"/>
            <a:ext cx="5243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203864"/>
                </a:solidFill>
                <a:latin typeface="Century Gothic" panose="020B0502020202020204" pitchFamily="34" charset="0"/>
              </a:rPr>
              <a:t>Imprese Italia</a:t>
            </a:r>
            <a:endParaRPr lang="it-IT" sz="3200" i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 Box 49">
            <a:extLst>
              <a:ext uri="{FF2B5EF4-FFF2-40B4-BE49-F238E27FC236}">
                <a16:creationId xmlns:a16="http://schemas.microsoft.com/office/drawing/2014/main" id="{9E1ED9F3-1649-433C-9A09-C5A157E0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2019.</a:t>
            </a:r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AEC64D4E-3122-4D0C-97DB-EFB09844BBD9}"/>
              </a:ext>
            </a:extLst>
          </p:cNvPr>
          <p:cNvSpPr txBox="1"/>
          <p:nvPr/>
        </p:nvSpPr>
        <p:spPr>
          <a:xfrm>
            <a:off x="2190839" y="2417668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</a:t>
            </a:r>
            <a:r>
              <a:rPr lang="it-IT" sz="22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(900 mila)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0ABA6508-C5FB-45AD-BC91-11370E332B06}"/>
              </a:ext>
            </a:extLst>
          </p:cNvPr>
          <p:cNvSpPr txBox="1"/>
          <p:nvPr/>
        </p:nvSpPr>
        <p:spPr>
          <a:xfrm>
            <a:off x="2190839" y="4057014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 (2,6 mln)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42BFAAED-2E59-4629-A0BA-DADF19C60763}"/>
              </a:ext>
            </a:extLst>
          </p:cNvPr>
          <p:cNvSpPr txBox="1"/>
          <p:nvPr/>
        </p:nvSpPr>
        <p:spPr>
          <a:xfrm>
            <a:off x="2906197" y="2869947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Manifattura</a:t>
            </a:r>
          </a:p>
        </p:txBody>
      </p:sp>
      <p:sp>
        <p:nvSpPr>
          <p:cNvPr id="114" name="Ovale 113">
            <a:extLst>
              <a:ext uri="{FF2B5EF4-FFF2-40B4-BE49-F238E27FC236}">
                <a16:creationId xmlns:a16="http://schemas.microsoft.com/office/drawing/2014/main" id="{C5D05B2B-C5F2-469F-91EF-F7EB99505F4A}"/>
              </a:ext>
            </a:extLst>
          </p:cNvPr>
          <p:cNvSpPr/>
          <p:nvPr/>
        </p:nvSpPr>
        <p:spPr bwMode="auto">
          <a:xfrm>
            <a:off x="1055440" y="2918030"/>
            <a:ext cx="772200" cy="772200"/>
          </a:xfrm>
          <a:prstGeom prst="ellipse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64E47481-9A09-44FD-8E6D-6C69EF162143}"/>
              </a:ext>
            </a:extLst>
          </p:cNvPr>
          <p:cNvSpPr txBox="1"/>
          <p:nvPr/>
        </p:nvSpPr>
        <p:spPr>
          <a:xfrm>
            <a:off x="1092965" y="307329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26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16" name="Ovale 115">
            <a:extLst>
              <a:ext uri="{FF2B5EF4-FFF2-40B4-BE49-F238E27FC236}">
                <a16:creationId xmlns:a16="http://schemas.microsoft.com/office/drawing/2014/main" id="{1D58393A-5A36-494C-95C0-35142E220F06}"/>
              </a:ext>
            </a:extLst>
          </p:cNvPr>
          <p:cNvSpPr/>
          <p:nvPr/>
        </p:nvSpPr>
        <p:spPr bwMode="auto">
          <a:xfrm>
            <a:off x="1055440" y="4852695"/>
            <a:ext cx="772200" cy="772200"/>
          </a:xfrm>
          <a:prstGeom prst="ellipse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CBD820C7-1BF7-4F70-81E3-E10543624ABA}"/>
              </a:ext>
            </a:extLst>
          </p:cNvPr>
          <p:cNvSpPr txBox="1"/>
          <p:nvPr/>
        </p:nvSpPr>
        <p:spPr>
          <a:xfrm>
            <a:off x="1092964" y="5007963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74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D1AFBE6E-1ABF-4055-A88E-F563F143181B}"/>
              </a:ext>
            </a:extLst>
          </p:cNvPr>
          <p:cNvSpPr txBox="1"/>
          <p:nvPr/>
        </p:nvSpPr>
        <p:spPr>
          <a:xfrm>
            <a:off x="2178539" y="2869947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12%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C4C6D8D6-44C1-44BA-9E14-6842CCFB7D40}"/>
              </a:ext>
            </a:extLst>
          </p:cNvPr>
          <p:cNvSpPr txBox="1"/>
          <p:nvPr/>
        </p:nvSpPr>
        <p:spPr>
          <a:xfrm>
            <a:off x="2906197" y="3331472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Costruzioni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8C4702AC-60BE-4352-8D9A-4517139143DA}"/>
              </a:ext>
            </a:extLst>
          </p:cNvPr>
          <p:cNvSpPr txBox="1"/>
          <p:nvPr/>
        </p:nvSpPr>
        <p:spPr>
          <a:xfrm>
            <a:off x="2178539" y="3331472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14%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67E4CEB4-0DE9-45F3-AD45-A3E7DAD2C9A1}"/>
              </a:ext>
            </a:extLst>
          </p:cNvPr>
          <p:cNvSpPr txBox="1"/>
          <p:nvPr/>
        </p:nvSpPr>
        <p:spPr>
          <a:xfrm>
            <a:off x="2906197" y="4587030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Commercio</a:t>
            </a: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B2613905-CB7E-415E-88F4-81C7B1E9FD09}"/>
              </a:ext>
            </a:extLst>
          </p:cNvPr>
          <p:cNvSpPr txBox="1"/>
          <p:nvPr/>
        </p:nvSpPr>
        <p:spPr>
          <a:xfrm>
            <a:off x="2178539" y="4587030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31%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937B8AFA-4E66-48F8-BF3A-789B3F4FBB47}"/>
              </a:ext>
            </a:extLst>
          </p:cNvPr>
          <p:cNvSpPr txBox="1"/>
          <p:nvPr/>
        </p:nvSpPr>
        <p:spPr>
          <a:xfrm>
            <a:off x="2906197" y="5051311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Turismo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960EA254-D933-4AAD-85BA-7E2EB80CFA27}"/>
              </a:ext>
            </a:extLst>
          </p:cNvPr>
          <p:cNvSpPr txBox="1"/>
          <p:nvPr/>
        </p:nvSpPr>
        <p:spPr>
          <a:xfrm>
            <a:off x="2337235" y="5051311"/>
            <a:ext cx="585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9%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02AD285F-113E-4585-AA63-70A129B99E8F}"/>
              </a:ext>
            </a:extLst>
          </p:cNvPr>
          <p:cNvSpPr txBox="1"/>
          <p:nvPr/>
        </p:nvSpPr>
        <p:spPr>
          <a:xfrm>
            <a:off x="2906197" y="5515593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Servizi</a:t>
            </a: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7850ED0C-54C9-4F6C-B456-59BB30D5C0B5}"/>
              </a:ext>
            </a:extLst>
          </p:cNvPr>
          <p:cNvSpPr txBox="1"/>
          <p:nvPr/>
        </p:nvSpPr>
        <p:spPr>
          <a:xfrm>
            <a:off x="2178539" y="5515593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34%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7" name="Immagine 126">
            <a:extLst>
              <a:ext uri="{FF2B5EF4-FFF2-40B4-BE49-F238E27FC236}">
                <a16:creationId xmlns:a16="http://schemas.microsoft.com/office/drawing/2014/main" id="{3D564706-FE1F-49E5-965E-457CBE062B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75" y="2845902"/>
            <a:ext cx="341710" cy="341710"/>
          </a:xfrm>
          <a:prstGeom prst="rect">
            <a:avLst/>
          </a:prstGeom>
        </p:spPr>
      </p:pic>
      <p:pic>
        <p:nvPicPr>
          <p:cNvPr id="130" name="Immagine 129">
            <a:extLst>
              <a:ext uri="{FF2B5EF4-FFF2-40B4-BE49-F238E27FC236}">
                <a16:creationId xmlns:a16="http://schemas.microsoft.com/office/drawing/2014/main" id="{53C9D6F4-9676-43DD-A0FC-F0E35E6586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211" y="4624704"/>
            <a:ext cx="417441" cy="416541"/>
          </a:xfrm>
          <a:prstGeom prst="rect">
            <a:avLst/>
          </a:prstGeom>
        </p:spPr>
      </p:pic>
      <p:pic>
        <p:nvPicPr>
          <p:cNvPr id="131" name="Immagine 130">
            <a:extLst>
              <a:ext uri="{FF2B5EF4-FFF2-40B4-BE49-F238E27FC236}">
                <a16:creationId xmlns:a16="http://schemas.microsoft.com/office/drawing/2014/main" id="{3A2D975F-99AD-47D9-A65F-76410AAAE3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223" r="21500"/>
          <a:stretch/>
        </p:blipFill>
        <p:spPr>
          <a:xfrm>
            <a:off x="5132589" y="5113345"/>
            <a:ext cx="246181" cy="344639"/>
          </a:xfrm>
          <a:prstGeom prst="rect">
            <a:avLst/>
          </a:prstGeom>
        </p:spPr>
      </p:pic>
      <p:pic>
        <p:nvPicPr>
          <p:cNvPr id="132" name="Immagine 131">
            <a:extLst>
              <a:ext uri="{FF2B5EF4-FFF2-40B4-BE49-F238E27FC236}">
                <a16:creationId xmlns:a16="http://schemas.microsoft.com/office/drawing/2014/main" id="{65853246-BC21-488C-9F3E-92C6F86DB9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4010" y="5583124"/>
            <a:ext cx="352832" cy="366156"/>
          </a:xfrm>
          <a:prstGeom prst="rect">
            <a:avLst/>
          </a:prstGeom>
        </p:spPr>
      </p:pic>
      <p:pic>
        <p:nvPicPr>
          <p:cNvPr id="133" name="Immagine 132">
            <a:extLst>
              <a:ext uri="{FF2B5EF4-FFF2-40B4-BE49-F238E27FC236}">
                <a16:creationId xmlns:a16="http://schemas.microsoft.com/office/drawing/2014/main" id="{A0AF3FFF-A137-49A8-870F-C3FF1B29AE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91" y="3348025"/>
            <a:ext cx="417278" cy="353433"/>
          </a:xfrm>
          <a:prstGeom prst="rect">
            <a:avLst/>
          </a:prstGeom>
        </p:spPr>
      </p:pic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4DA787F-94D3-4992-AD7C-0BE85B06930D}"/>
              </a:ext>
            </a:extLst>
          </p:cNvPr>
          <p:cNvCxnSpPr/>
          <p:nvPr/>
        </p:nvCxnSpPr>
        <p:spPr bwMode="auto">
          <a:xfrm>
            <a:off x="2063552" y="2800079"/>
            <a:ext cx="0" cy="1008103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25A0E49A-58B1-47CE-B23F-5E52A64DC752}"/>
              </a:ext>
            </a:extLst>
          </p:cNvPr>
          <p:cNvCxnSpPr/>
          <p:nvPr/>
        </p:nvCxnSpPr>
        <p:spPr bwMode="auto">
          <a:xfrm>
            <a:off x="2063552" y="4628893"/>
            <a:ext cx="0" cy="1219804"/>
          </a:xfrm>
          <a:prstGeom prst="line">
            <a:avLst/>
          </a:prstGeom>
          <a:noFill/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Rettangolo 135">
            <a:extLst>
              <a:ext uri="{FF2B5EF4-FFF2-40B4-BE49-F238E27FC236}">
                <a16:creationId xmlns:a16="http://schemas.microsoft.com/office/drawing/2014/main" id="{7D27321C-D459-4DB1-A8DC-0D34E1C394F6}"/>
              </a:ext>
            </a:extLst>
          </p:cNvPr>
          <p:cNvSpPr/>
          <p:nvPr/>
        </p:nvSpPr>
        <p:spPr>
          <a:xfrm>
            <a:off x="6325051" y="1620089"/>
            <a:ext cx="5243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008000"/>
                </a:solidFill>
                <a:latin typeface="Century Gothic" panose="020B0502020202020204" pitchFamily="34" charset="0"/>
              </a:rPr>
              <a:t>Imprese Valle d'Aosta</a:t>
            </a:r>
            <a:endParaRPr lang="it-IT" sz="32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66D63F1D-FB40-4388-998F-C2869A978668}"/>
              </a:ext>
            </a:extLst>
          </p:cNvPr>
          <p:cNvSpPr txBox="1"/>
          <p:nvPr/>
        </p:nvSpPr>
        <p:spPr>
          <a:xfrm>
            <a:off x="7807463" y="2424998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</a:t>
            </a:r>
            <a:r>
              <a:rPr lang="it-IT" sz="22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(2.712)</a:t>
            </a:r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C6BCDD9B-20AE-41FA-9AC7-E5FAD511EACD}"/>
              </a:ext>
            </a:extLst>
          </p:cNvPr>
          <p:cNvSpPr txBox="1"/>
          <p:nvPr/>
        </p:nvSpPr>
        <p:spPr>
          <a:xfrm>
            <a:off x="7807463" y="4064344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 (6.430)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79A5AD76-42FA-4288-AFAB-FCDED9F04D1F}"/>
              </a:ext>
            </a:extLst>
          </p:cNvPr>
          <p:cNvSpPr txBox="1"/>
          <p:nvPr/>
        </p:nvSpPr>
        <p:spPr>
          <a:xfrm>
            <a:off x="8522821" y="2877277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Manifattura</a:t>
            </a:r>
          </a:p>
        </p:txBody>
      </p:sp>
      <p:sp>
        <p:nvSpPr>
          <p:cNvPr id="140" name="Ovale 139">
            <a:extLst>
              <a:ext uri="{FF2B5EF4-FFF2-40B4-BE49-F238E27FC236}">
                <a16:creationId xmlns:a16="http://schemas.microsoft.com/office/drawing/2014/main" id="{95FFC51C-E88D-4160-9E49-147373A74081}"/>
              </a:ext>
            </a:extLst>
          </p:cNvPr>
          <p:cNvSpPr/>
          <p:nvPr/>
        </p:nvSpPr>
        <p:spPr bwMode="auto">
          <a:xfrm>
            <a:off x="6672064" y="2925360"/>
            <a:ext cx="772200" cy="772200"/>
          </a:xfrm>
          <a:prstGeom prst="ellipse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D3A09620-D8E7-4063-A668-9A700CC8D72E}"/>
              </a:ext>
            </a:extLst>
          </p:cNvPr>
          <p:cNvSpPr txBox="1"/>
          <p:nvPr/>
        </p:nvSpPr>
        <p:spPr>
          <a:xfrm>
            <a:off x="6720810" y="3080628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30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42" name="Ovale 141">
            <a:extLst>
              <a:ext uri="{FF2B5EF4-FFF2-40B4-BE49-F238E27FC236}">
                <a16:creationId xmlns:a16="http://schemas.microsoft.com/office/drawing/2014/main" id="{FF4707AA-5D9E-4A00-BA9B-BB54554832AA}"/>
              </a:ext>
            </a:extLst>
          </p:cNvPr>
          <p:cNvSpPr/>
          <p:nvPr/>
        </p:nvSpPr>
        <p:spPr bwMode="auto">
          <a:xfrm>
            <a:off x="6672064" y="4860025"/>
            <a:ext cx="772200" cy="772200"/>
          </a:xfrm>
          <a:prstGeom prst="ellipse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B879260A-74DB-4A03-A112-E4001FF17E3C}"/>
              </a:ext>
            </a:extLst>
          </p:cNvPr>
          <p:cNvSpPr txBox="1"/>
          <p:nvPr/>
        </p:nvSpPr>
        <p:spPr>
          <a:xfrm>
            <a:off x="6720809" y="5015293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70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57DA22D9-D051-4A9A-B152-AB65C9C8875C}"/>
              </a:ext>
            </a:extLst>
          </p:cNvPr>
          <p:cNvSpPr txBox="1"/>
          <p:nvPr/>
        </p:nvSpPr>
        <p:spPr>
          <a:xfrm>
            <a:off x="7953860" y="2877277"/>
            <a:ext cx="585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FA3C232E-4FF1-4290-BE82-47D7E04038AE}"/>
              </a:ext>
            </a:extLst>
          </p:cNvPr>
          <p:cNvSpPr txBox="1"/>
          <p:nvPr/>
        </p:nvSpPr>
        <p:spPr>
          <a:xfrm>
            <a:off x="8522821" y="3338802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Costruzioni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668A2844-E06C-4AA8-9376-050A2EAA25D8}"/>
              </a:ext>
            </a:extLst>
          </p:cNvPr>
          <p:cNvSpPr txBox="1"/>
          <p:nvPr/>
        </p:nvSpPr>
        <p:spPr>
          <a:xfrm>
            <a:off x="7795163" y="3338802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22%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47909B3F-92C1-4B2A-B7A1-F6635F7469CD}"/>
              </a:ext>
            </a:extLst>
          </p:cNvPr>
          <p:cNvSpPr txBox="1"/>
          <p:nvPr/>
        </p:nvSpPr>
        <p:spPr>
          <a:xfrm>
            <a:off x="8522821" y="4594360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Commercio</a:t>
            </a:r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DCA4A706-578A-43F9-A442-62EC4BFC3E20}"/>
              </a:ext>
            </a:extLst>
          </p:cNvPr>
          <p:cNvSpPr txBox="1"/>
          <p:nvPr/>
        </p:nvSpPr>
        <p:spPr>
          <a:xfrm>
            <a:off x="7795163" y="4594360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20%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CC0C344D-7916-49C5-94E5-F9414C712C2E}"/>
              </a:ext>
            </a:extLst>
          </p:cNvPr>
          <p:cNvSpPr txBox="1"/>
          <p:nvPr/>
        </p:nvSpPr>
        <p:spPr>
          <a:xfrm>
            <a:off x="8522821" y="5058641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Turismo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C55B64CE-75CF-4E85-A343-1C23B83F9AE6}"/>
              </a:ext>
            </a:extLst>
          </p:cNvPr>
          <p:cNvSpPr txBox="1"/>
          <p:nvPr/>
        </p:nvSpPr>
        <p:spPr>
          <a:xfrm>
            <a:off x="7795162" y="5058641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18%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713A5227-0E7D-4F57-A6AB-C67E4F0E3AE9}"/>
              </a:ext>
            </a:extLst>
          </p:cNvPr>
          <p:cNvSpPr txBox="1"/>
          <p:nvPr/>
        </p:nvSpPr>
        <p:spPr>
          <a:xfrm>
            <a:off x="8522821" y="5522923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Servizi</a:t>
            </a: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0673B0F4-F50A-4558-824F-38BDED23117A}"/>
              </a:ext>
            </a:extLst>
          </p:cNvPr>
          <p:cNvSpPr txBox="1"/>
          <p:nvPr/>
        </p:nvSpPr>
        <p:spPr>
          <a:xfrm>
            <a:off x="7795163" y="5522923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32%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" name="Immagine 152">
            <a:extLst>
              <a:ext uri="{FF2B5EF4-FFF2-40B4-BE49-F238E27FC236}">
                <a16:creationId xmlns:a16="http://schemas.microsoft.com/office/drawing/2014/main" id="{9B7B524A-E8DA-4A5E-914C-56A306CB5E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99" y="2853232"/>
            <a:ext cx="341710" cy="341710"/>
          </a:xfrm>
          <a:prstGeom prst="rect">
            <a:avLst/>
          </a:prstGeom>
        </p:spPr>
      </p:pic>
      <p:pic>
        <p:nvPicPr>
          <p:cNvPr id="154" name="Immagine 153">
            <a:extLst>
              <a:ext uri="{FF2B5EF4-FFF2-40B4-BE49-F238E27FC236}">
                <a16:creationId xmlns:a16="http://schemas.microsoft.com/office/drawing/2014/main" id="{4B19AC01-A0EA-41E2-A66A-A1D824FAD2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8835" y="4632034"/>
            <a:ext cx="417441" cy="416541"/>
          </a:xfrm>
          <a:prstGeom prst="rect">
            <a:avLst/>
          </a:prstGeom>
        </p:spPr>
      </p:pic>
      <p:pic>
        <p:nvPicPr>
          <p:cNvPr id="155" name="Immagine 154">
            <a:extLst>
              <a:ext uri="{FF2B5EF4-FFF2-40B4-BE49-F238E27FC236}">
                <a16:creationId xmlns:a16="http://schemas.microsoft.com/office/drawing/2014/main" id="{2B7193D8-88BF-41F0-92F0-D6145E3B04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223" r="21500"/>
          <a:stretch/>
        </p:blipFill>
        <p:spPr>
          <a:xfrm>
            <a:off x="10749213" y="5120675"/>
            <a:ext cx="246181" cy="344639"/>
          </a:xfrm>
          <a:prstGeom prst="rect">
            <a:avLst/>
          </a:prstGeom>
        </p:spPr>
      </p:pic>
      <p:pic>
        <p:nvPicPr>
          <p:cNvPr id="156" name="Immagine 155">
            <a:extLst>
              <a:ext uri="{FF2B5EF4-FFF2-40B4-BE49-F238E27FC236}">
                <a16:creationId xmlns:a16="http://schemas.microsoft.com/office/drawing/2014/main" id="{961AE38D-18C8-4C2D-907C-2CCAB10714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0634" y="5590454"/>
            <a:ext cx="352832" cy="366156"/>
          </a:xfrm>
          <a:prstGeom prst="rect">
            <a:avLst/>
          </a:prstGeom>
        </p:spPr>
      </p:pic>
      <p:pic>
        <p:nvPicPr>
          <p:cNvPr id="157" name="Immagine 156">
            <a:extLst>
              <a:ext uri="{FF2B5EF4-FFF2-40B4-BE49-F238E27FC236}">
                <a16:creationId xmlns:a16="http://schemas.microsoft.com/office/drawing/2014/main" id="{6856F2D8-3915-4C4C-902A-93C51FA498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5" y="3355355"/>
            <a:ext cx="417278" cy="353433"/>
          </a:xfrm>
          <a:prstGeom prst="rect">
            <a:avLst/>
          </a:prstGeom>
        </p:spPr>
      </p:pic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9CFAF09B-A75A-41CE-BB65-68C8C9536209}"/>
              </a:ext>
            </a:extLst>
          </p:cNvPr>
          <p:cNvCxnSpPr/>
          <p:nvPr/>
        </p:nvCxnSpPr>
        <p:spPr bwMode="auto">
          <a:xfrm>
            <a:off x="7680176" y="2807409"/>
            <a:ext cx="0" cy="1008103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C9BE1C9E-F9B3-42BC-A20A-956055BC617A}"/>
              </a:ext>
            </a:extLst>
          </p:cNvPr>
          <p:cNvCxnSpPr/>
          <p:nvPr/>
        </p:nvCxnSpPr>
        <p:spPr bwMode="auto">
          <a:xfrm>
            <a:off x="7680176" y="4636223"/>
            <a:ext cx="0" cy="1219804"/>
          </a:xfrm>
          <a:prstGeom prst="line">
            <a:avLst/>
          </a:prstGeom>
          <a:noFill/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Rettangolo 159">
            <a:extLst>
              <a:ext uri="{FF2B5EF4-FFF2-40B4-BE49-F238E27FC236}">
                <a16:creationId xmlns:a16="http://schemas.microsoft.com/office/drawing/2014/main" id="{2B9DCC46-AF01-4E49-B442-46FC3C820C49}"/>
              </a:ext>
            </a:extLst>
          </p:cNvPr>
          <p:cNvSpPr/>
          <p:nvPr/>
        </p:nvSpPr>
        <p:spPr bwMode="auto">
          <a:xfrm>
            <a:off x="623392" y="1475518"/>
            <a:ext cx="5243551" cy="4689786"/>
          </a:xfrm>
          <a:prstGeom prst="rect">
            <a:avLst/>
          </a:prstGeom>
          <a:noFill/>
          <a:ln w="19050" cap="flat" cmpd="sng" algn="ctr">
            <a:solidFill>
              <a:srgbClr val="20386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ettangolo 160">
            <a:extLst>
              <a:ext uri="{FF2B5EF4-FFF2-40B4-BE49-F238E27FC236}">
                <a16:creationId xmlns:a16="http://schemas.microsoft.com/office/drawing/2014/main" id="{A5CB5972-4B3B-4911-83D2-C798B1984D4D}"/>
              </a:ext>
            </a:extLst>
          </p:cNvPr>
          <p:cNvSpPr/>
          <p:nvPr/>
        </p:nvSpPr>
        <p:spPr bwMode="auto">
          <a:xfrm>
            <a:off x="6329064" y="1475518"/>
            <a:ext cx="5243551" cy="4689786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4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F3E99F-1B9A-41B6-84F6-5B35A4F4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0" y="4402800"/>
            <a:ext cx="6183047" cy="191520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10F7918D-FCED-40CC-8758-E031434CEEDD}"/>
              </a:ext>
            </a:extLst>
          </p:cNvPr>
          <p:cNvSpPr/>
          <p:nvPr/>
        </p:nvSpPr>
        <p:spPr bwMode="auto">
          <a:xfrm>
            <a:off x="767408" y="1476344"/>
            <a:ext cx="8208912" cy="397349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02B76FC5-2C69-43D2-904E-6AE9ADE090F5}"/>
              </a:ext>
            </a:extLst>
          </p:cNvPr>
          <p:cNvSpPr/>
          <p:nvPr/>
        </p:nvSpPr>
        <p:spPr bwMode="auto">
          <a:xfrm>
            <a:off x="767408" y="4008183"/>
            <a:ext cx="8208912" cy="397349"/>
          </a:xfrm>
          <a:prstGeom prst="rect">
            <a:avLst/>
          </a:prstGeom>
          <a:solidFill>
            <a:srgbClr val="DFF1C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D71E68-7224-4D9D-9D82-C1E76F617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34"/>
          <a:stretch/>
        </p:blipFill>
        <p:spPr>
          <a:xfrm>
            <a:off x="839416" y="1873693"/>
            <a:ext cx="6014177" cy="1890828"/>
          </a:xfrm>
          <a:prstGeom prst="rect">
            <a:avLst/>
          </a:prstGeom>
        </p:spPr>
      </p:pic>
      <p:sp>
        <p:nvSpPr>
          <p:cNvPr id="85" name="Ovale 84">
            <a:extLst>
              <a:ext uri="{FF2B5EF4-FFF2-40B4-BE49-F238E27FC236}">
                <a16:creationId xmlns:a16="http://schemas.microsoft.com/office/drawing/2014/main" id="{22563B68-464D-4210-9D8E-1CCB1666C4FB}"/>
              </a:ext>
            </a:extLst>
          </p:cNvPr>
          <p:cNvSpPr/>
          <p:nvPr/>
        </p:nvSpPr>
        <p:spPr bwMode="auto">
          <a:xfrm>
            <a:off x="6826565" y="2079523"/>
            <a:ext cx="638182" cy="638182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29D8844A-3BD8-4F7E-996A-06559B60CC26}"/>
              </a:ext>
            </a:extLst>
          </p:cNvPr>
          <p:cNvSpPr txBox="1"/>
          <p:nvPr/>
        </p:nvSpPr>
        <p:spPr>
          <a:xfrm>
            <a:off x="6816080" y="2198559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+6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4EABD2DE-671B-4469-BF18-5FEE51AC8C90}"/>
              </a:ext>
            </a:extLst>
          </p:cNvPr>
          <p:cNvSpPr txBox="1"/>
          <p:nvPr/>
        </p:nvSpPr>
        <p:spPr>
          <a:xfrm>
            <a:off x="7532603" y="2105454"/>
            <a:ext cx="1340220" cy="149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it-IT" sz="1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Incremento dell’incidenza del terziario (dal 2009 al 2018) sul totale delle imprese in ITALIA</a:t>
            </a:r>
            <a:endParaRPr lang="it-IT" sz="1050" i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816EF5C-D1E0-4D54-B52F-07B38DCC51BB}"/>
              </a:ext>
            </a:extLst>
          </p:cNvPr>
          <p:cNvSpPr txBox="1"/>
          <p:nvPr/>
        </p:nvSpPr>
        <p:spPr>
          <a:xfrm>
            <a:off x="767408" y="1523621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200" u="sng" dirty="0">
                <a:latin typeface="Century Gothic" panose="020B0502020202020204" pitchFamily="34" charset="0"/>
              </a:rPr>
              <a:t>ITALIA</a:t>
            </a:r>
            <a:r>
              <a:rPr lang="it-IT" sz="1200" dirty="0">
                <a:latin typeface="Century Gothic" panose="020B0502020202020204" pitchFamily="34" charset="0"/>
              </a:rPr>
              <a:t>: Percentuale di imprese del </a:t>
            </a:r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(BLU) </a:t>
            </a:r>
            <a:r>
              <a:rPr lang="it-IT" sz="1200" dirty="0">
                <a:latin typeface="Century Gothic" panose="020B0502020202020204" pitchFamily="34" charset="0"/>
              </a:rPr>
              <a:t>vs Percentuale di imprese dell’</a:t>
            </a:r>
            <a:r>
              <a:rPr lang="it-IT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 (GRIGIO)</a:t>
            </a:r>
            <a:endParaRPr lang="it-IT" sz="1200" i="1" u="sng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4F0652-EC36-441D-AD38-804354017632}"/>
              </a:ext>
            </a:extLst>
          </p:cNvPr>
          <p:cNvSpPr txBox="1"/>
          <p:nvPr/>
        </p:nvSpPr>
        <p:spPr>
          <a:xfrm>
            <a:off x="9239143" y="1835973"/>
            <a:ext cx="1936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i="1" u="sng" dirty="0">
                <a:latin typeface="Century Gothic" panose="020B0502020202020204" pitchFamily="34" charset="0"/>
              </a:rPr>
              <a:t>Esempio di lettura</a:t>
            </a:r>
            <a:r>
              <a:rPr lang="it-IT" sz="1000" i="1" dirty="0">
                <a:latin typeface="Century Gothic" panose="020B0502020202020204" pitchFamily="34" charset="0"/>
              </a:rPr>
              <a:t>. </a:t>
            </a:r>
            <a:r>
              <a:rPr lang="it-IT" sz="1000" b="0" i="1" dirty="0">
                <a:latin typeface="Century Gothic" panose="020B0502020202020204" pitchFamily="34" charset="0"/>
              </a:rPr>
              <a:t>Facendo uguale a 100 il tessuto imprenditoriale complessivo in Italia nel 2009, il 32% era costituito da imprese operative nell’industria, il 68% era costituito da imprese operative nel terziario. A fine 2018, la quota di imprese del terziario è cresciuta fino al 74%.</a:t>
            </a:r>
            <a:endParaRPr lang="it-IT" sz="1000" i="1" u="sng" dirty="0">
              <a:latin typeface="Century Gothic" panose="020B0502020202020204" pitchFamily="34" charset="0"/>
            </a:endParaRPr>
          </a:p>
        </p:txBody>
      </p: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2C535D78-E5F8-488D-9A7F-345B14C3A54D}"/>
              </a:ext>
            </a:extLst>
          </p:cNvPr>
          <p:cNvCxnSpPr>
            <a:cxnSpLocks/>
          </p:cNvCxnSpPr>
          <p:nvPr/>
        </p:nvCxnSpPr>
        <p:spPr bwMode="auto">
          <a:xfrm flipV="1">
            <a:off x="974145" y="2441044"/>
            <a:ext cx="5841932" cy="28440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7" name="Titolo 1">
            <a:extLst>
              <a:ext uri="{FF2B5EF4-FFF2-40B4-BE49-F238E27FC236}">
                <a16:creationId xmlns:a16="http://schemas.microsoft.com/office/drawing/2014/main" id="{953CDF50-D34F-4159-B028-E4BB2F1CFD7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Il processo di terziarizzazione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Nel corso dell’ultimo decennio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si è assistito ad un netto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processo di terziarizzazione delle imprese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sia a livello nazionale sia a livello regionale (Valle d'Aosta).</a:t>
            </a:r>
          </a:p>
        </p:txBody>
      </p:sp>
      <p:sp>
        <p:nvSpPr>
          <p:cNvPr id="20" name="Text Box 49">
            <a:extLst>
              <a:ext uri="{FF2B5EF4-FFF2-40B4-BE49-F238E27FC236}">
                <a16:creationId xmlns:a16="http://schemas.microsoft.com/office/drawing/2014/main" id="{EC246CEA-265A-489D-9176-B57D2285A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 e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Infocamere</a:t>
            </a:r>
            <a:r>
              <a:rPr lang="it-IT" altLang="it-IT" sz="900" b="0" dirty="0">
                <a:latin typeface="Century Gothic" panose="020B0502020202020204" pitchFamily="34" charset="0"/>
              </a:rPr>
              <a:t> (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Movimprese</a:t>
            </a:r>
            <a:r>
              <a:rPr lang="it-IT" altLang="it-IT" sz="900" b="0" dirty="0"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0925066-FE56-4580-A91D-19414FE19CE9}"/>
              </a:ext>
            </a:extLst>
          </p:cNvPr>
          <p:cNvSpPr txBox="1"/>
          <p:nvPr/>
        </p:nvSpPr>
        <p:spPr>
          <a:xfrm>
            <a:off x="7532603" y="4560541"/>
            <a:ext cx="1340220" cy="149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it-IT" sz="1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Incremento dell’incidenza del terziario (dal 2009 al 2018) sul totale delle imprese in Valle d'Aosta</a:t>
            </a:r>
            <a:endParaRPr lang="it-IT" sz="1050" i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D0A6AB4-E3EE-46CD-B18A-AC3DC249751A}"/>
              </a:ext>
            </a:extLst>
          </p:cNvPr>
          <p:cNvSpPr txBox="1"/>
          <p:nvPr/>
        </p:nvSpPr>
        <p:spPr>
          <a:xfrm>
            <a:off x="839416" y="4048634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200" u="sng" dirty="0">
                <a:latin typeface="Century Gothic" panose="020B0502020202020204" pitchFamily="34" charset="0"/>
              </a:rPr>
              <a:t>Valle d'Aosta</a:t>
            </a:r>
            <a:r>
              <a:rPr lang="it-IT" sz="1200" dirty="0">
                <a:latin typeface="Century Gothic" panose="020B0502020202020204" pitchFamily="34" charset="0"/>
              </a:rPr>
              <a:t>: Percentuale di imprese del </a:t>
            </a:r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(BLU) </a:t>
            </a:r>
            <a:r>
              <a:rPr lang="it-IT" sz="1200" dirty="0">
                <a:latin typeface="Century Gothic" panose="020B0502020202020204" pitchFamily="34" charset="0"/>
              </a:rPr>
              <a:t>vs Percentuale di imprese dell’</a:t>
            </a:r>
            <a:r>
              <a:rPr lang="it-IT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 (GRIGIO)</a:t>
            </a:r>
            <a:endParaRPr lang="it-IT" sz="1200" i="1" u="sng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01CD7D2-FB60-422A-93A6-107333EC5E25}"/>
              </a:ext>
            </a:extLst>
          </p:cNvPr>
          <p:cNvSpPr txBox="1"/>
          <p:nvPr/>
        </p:nvSpPr>
        <p:spPr>
          <a:xfrm>
            <a:off x="9239143" y="4413308"/>
            <a:ext cx="1936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i="1" u="sng" dirty="0">
                <a:latin typeface="Century Gothic" panose="020B0502020202020204" pitchFamily="34" charset="0"/>
              </a:rPr>
              <a:t>Esempio di lettura</a:t>
            </a:r>
            <a:r>
              <a:rPr lang="it-IT" sz="1000" i="1" dirty="0">
                <a:latin typeface="Century Gothic" panose="020B0502020202020204" pitchFamily="34" charset="0"/>
              </a:rPr>
              <a:t>. </a:t>
            </a:r>
            <a:r>
              <a:rPr lang="it-IT" sz="1000" b="0" i="1" dirty="0">
                <a:latin typeface="Century Gothic" panose="020B0502020202020204" pitchFamily="34" charset="0"/>
              </a:rPr>
              <a:t>Facendo uguale a 100 il tessuto imprenditoriale complessivo in Valle d'Aosta nel 2009, il 36% era costituito da imprese operative nell’industria, il 64% era costituito da imprese operative nel terziario. A fine 2018, la quota di imprese del terziario è cresciuta fino al 70%.</a:t>
            </a:r>
            <a:endParaRPr lang="it-IT" sz="1000" i="1" u="sng" dirty="0">
              <a:latin typeface="Century Gothic" panose="020B0502020202020204" pitchFamily="34" charset="0"/>
            </a:endParaRPr>
          </a:p>
        </p:txBody>
      </p:sp>
      <p:pic>
        <p:nvPicPr>
          <p:cNvPr id="35" name="Elemento grafico 34" descr="Insegnante">
            <a:extLst>
              <a:ext uri="{FF2B5EF4-FFF2-40B4-BE49-F238E27FC236}">
                <a16:creationId xmlns:a16="http://schemas.microsoft.com/office/drawing/2014/main" id="{CAC5E5E7-4632-4B9F-8976-098D52DA20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143" y="1239732"/>
            <a:ext cx="687003" cy="687003"/>
          </a:xfrm>
          <a:prstGeom prst="rect">
            <a:avLst/>
          </a:prstGeom>
        </p:spPr>
      </p:pic>
      <p:pic>
        <p:nvPicPr>
          <p:cNvPr id="36" name="Elemento grafico 35" descr="Insegnante">
            <a:extLst>
              <a:ext uri="{FF2B5EF4-FFF2-40B4-BE49-F238E27FC236}">
                <a16:creationId xmlns:a16="http://schemas.microsoft.com/office/drawing/2014/main" id="{B2963388-6992-4931-8A5F-3AB750E4C6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143" y="3840673"/>
            <a:ext cx="687003" cy="687003"/>
          </a:xfrm>
          <a:prstGeom prst="rect">
            <a:avLst/>
          </a:prstGeom>
        </p:spPr>
      </p:pic>
      <p:sp>
        <p:nvSpPr>
          <p:cNvPr id="29" name="Ovale 28">
            <a:extLst>
              <a:ext uri="{FF2B5EF4-FFF2-40B4-BE49-F238E27FC236}">
                <a16:creationId xmlns:a16="http://schemas.microsoft.com/office/drawing/2014/main" id="{045ACC0C-CDF6-44A2-924A-5985E49D9176}"/>
              </a:ext>
            </a:extLst>
          </p:cNvPr>
          <p:cNvSpPr/>
          <p:nvPr/>
        </p:nvSpPr>
        <p:spPr bwMode="auto">
          <a:xfrm>
            <a:off x="6822005" y="4768124"/>
            <a:ext cx="638182" cy="638182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91B70DA-791C-43A1-AB28-385438A56973}"/>
              </a:ext>
            </a:extLst>
          </p:cNvPr>
          <p:cNvSpPr txBox="1"/>
          <p:nvPr/>
        </p:nvSpPr>
        <p:spPr>
          <a:xfrm>
            <a:off x="6811520" y="488716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+6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5DAD996B-0669-478B-99F8-20977B17A2D5}"/>
              </a:ext>
            </a:extLst>
          </p:cNvPr>
          <p:cNvCxnSpPr>
            <a:cxnSpLocks/>
          </p:cNvCxnSpPr>
          <p:nvPr/>
        </p:nvCxnSpPr>
        <p:spPr bwMode="auto">
          <a:xfrm flipV="1">
            <a:off x="969585" y="5129645"/>
            <a:ext cx="5841932" cy="28440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3125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2082E59-E7C9-4196-9BA0-8E587F4F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50" y="1570695"/>
            <a:ext cx="3290151" cy="2938425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Universo delle imprese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95%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delle imprese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terziario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che operano in Valle d'Aosta è costituito da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micro imprese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(realtà con un numero di addetti non superiore a nove).</a:t>
            </a:r>
          </a:p>
        </p:txBody>
      </p:sp>
      <p:sp>
        <p:nvSpPr>
          <p:cNvPr id="110" name="Text Box 49">
            <a:extLst>
              <a:ext uri="{FF2B5EF4-FFF2-40B4-BE49-F238E27FC236}">
                <a16:creationId xmlns:a16="http://schemas.microsoft.com/office/drawing/2014/main" id="{9E1ED9F3-1649-433C-9A09-C5A157E0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2019.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B3123D1A-1701-4799-B5BE-8E6126B5BBB2}"/>
              </a:ext>
            </a:extLst>
          </p:cNvPr>
          <p:cNvSpPr/>
          <p:nvPr/>
        </p:nvSpPr>
        <p:spPr bwMode="auto">
          <a:xfrm>
            <a:off x="911424" y="3118381"/>
            <a:ext cx="3290151" cy="151263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0" name="Elemento grafico 59" descr="Freccia linea: curva antioraria">
            <a:extLst>
              <a:ext uri="{FF2B5EF4-FFF2-40B4-BE49-F238E27FC236}">
                <a16:creationId xmlns:a16="http://schemas.microsoft.com/office/drawing/2014/main" id="{48C46139-9D64-456C-B628-F9410E738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572419" flipH="1">
            <a:off x="3949580" y="2771492"/>
            <a:ext cx="1617845" cy="1316468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CCDB7C63-A9B8-4803-A764-58797954C6EC}"/>
              </a:ext>
            </a:extLst>
          </p:cNvPr>
          <p:cNvSpPr/>
          <p:nvPr/>
        </p:nvSpPr>
        <p:spPr bwMode="auto">
          <a:xfrm>
            <a:off x="5459446" y="1283508"/>
            <a:ext cx="6181170" cy="5184576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239EBC3-0138-4F88-BE14-CEC552CB6A5C}"/>
              </a:ext>
            </a:extLst>
          </p:cNvPr>
          <p:cNvSpPr/>
          <p:nvPr/>
        </p:nvSpPr>
        <p:spPr bwMode="auto">
          <a:xfrm rot="21371867">
            <a:off x="6980769" y="5530122"/>
            <a:ext cx="3786184" cy="648981"/>
          </a:xfrm>
          <a:prstGeom prst="rect">
            <a:avLst/>
          </a:prstGeom>
          <a:solidFill>
            <a:srgbClr val="EBFAFF"/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F766CF1-A9CD-460E-A3AD-07BF9CFAA34A}"/>
              </a:ext>
            </a:extLst>
          </p:cNvPr>
          <p:cNvSpPr/>
          <p:nvPr/>
        </p:nvSpPr>
        <p:spPr bwMode="auto">
          <a:xfrm rot="150229">
            <a:off x="6417247" y="3825747"/>
            <a:ext cx="3786184" cy="1294355"/>
          </a:xfrm>
          <a:prstGeom prst="rect">
            <a:avLst/>
          </a:prstGeom>
          <a:solidFill>
            <a:srgbClr val="FFF5EB"/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89BF0E7-18BF-4AC0-8570-BD2FA24E91D1}"/>
              </a:ext>
            </a:extLst>
          </p:cNvPr>
          <p:cNvSpPr/>
          <p:nvPr/>
        </p:nvSpPr>
        <p:spPr bwMode="auto">
          <a:xfrm rot="21449855">
            <a:off x="5971000" y="1617506"/>
            <a:ext cx="3786184" cy="1942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831FF2D-C4A8-438C-B636-476E7DACF6A8}"/>
              </a:ext>
            </a:extLst>
          </p:cNvPr>
          <p:cNvSpPr txBox="1"/>
          <p:nvPr/>
        </p:nvSpPr>
        <p:spPr>
          <a:xfrm>
            <a:off x="6530824" y="1630998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49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,0%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B3E8F7C-E8F8-4BD8-ACE5-A1F15BC6A627}"/>
              </a:ext>
            </a:extLst>
          </p:cNvPr>
          <p:cNvSpPr txBox="1"/>
          <p:nvPr/>
        </p:nvSpPr>
        <p:spPr>
          <a:xfrm>
            <a:off x="7873366" y="1833967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1 addetto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9CC51BC-C6B0-4B12-B2FD-432A5F3C9012}"/>
              </a:ext>
            </a:extLst>
          </p:cNvPr>
          <p:cNvSpPr txBox="1"/>
          <p:nvPr/>
        </p:nvSpPr>
        <p:spPr>
          <a:xfrm>
            <a:off x="6530825" y="2256423"/>
            <a:ext cx="122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38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,3%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2572612-BD26-47E5-8F3A-4D7F770C9EE8}"/>
              </a:ext>
            </a:extLst>
          </p:cNvPr>
          <p:cNvSpPr txBox="1"/>
          <p:nvPr/>
        </p:nvSpPr>
        <p:spPr>
          <a:xfrm>
            <a:off x="7873366" y="2459392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2-5 addetti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277CFB7-CC11-4847-9E57-C068CF753F89}"/>
              </a:ext>
            </a:extLst>
          </p:cNvPr>
          <p:cNvSpPr txBox="1"/>
          <p:nvPr/>
        </p:nvSpPr>
        <p:spPr>
          <a:xfrm>
            <a:off x="6788908" y="2904495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7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,3%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F83668B-169C-47E9-BE53-EBDCF768F474}"/>
              </a:ext>
            </a:extLst>
          </p:cNvPr>
          <p:cNvSpPr txBox="1"/>
          <p:nvPr/>
        </p:nvSpPr>
        <p:spPr>
          <a:xfrm>
            <a:off x="7873366" y="310746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6-9 addetti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326AE4C-0803-4902-8B72-518AC9CF0963}"/>
              </a:ext>
            </a:extLst>
          </p:cNvPr>
          <p:cNvSpPr txBox="1"/>
          <p:nvPr/>
        </p:nvSpPr>
        <p:spPr>
          <a:xfrm>
            <a:off x="7144161" y="3757038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3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,8%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E3BC223-6BCA-4991-B73B-5AE39966B237}"/>
              </a:ext>
            </a:extLst>
          </p:cNvPr>
          <p:cNvSpPr txBox="1"/>
          <p:nvPr/>
        </p:nvSpPr>
        <p:spPr>
          <a:xfrm>
            <a:off x="8228619" y="3960007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10-19 addetti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1F22023-C822-4609-AD10-0BDD72777EE7}"/>
              </a:ext>
            </a:extLst>
          </p:cNvPr>
          <p:cNvSpPr txBox="1"/>
          <p:nvPr/>
        </p:nvSpPr>
        <p:spPr>
          <a:xfrm>
            <a:off x="7144161" y="440511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1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,1%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B2B0FCA-9404-4E8D-B626-F18CCBFC8DC5}"/>
              </a:ext>
            </a:extLst>
          </p:cNvPr>
          <p:cNvSpPr txBox="1"/>
          <p:nvPr/>
        </p:nvSpPr>
        <p:spPr>
          <a:xfrm>
            <a:off x="8228619" y="4608079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20-49 addetti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7D0DBB9-B781-4330-8F07-9BD6C899AFD6}"/>
              </a:ext>
            </a:extLst>
          </p:cNvPr>
          <p:cNvSpPr txBox="1"/>
          <p:nvPr/>
        </p:nvSpPr>
        <p:spPr>
          <a:xfrm>
            <a:off x="7578563" y="5542233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0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,4%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541D958-D92E-447B-B286-855DEC0B5FE8}"/>
              </a:ext>
            </a:extLst>
          </p:cNvPr>
          <p:cNvSpPr txBox="1"/>
          <p:nvPr/>
        </p:nvSpPr>
        <p:spPr>
          <a:xfrm>
            <a:off x="8663021" y="5745202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&gt; 49 addetti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04D48BF-3B29-4A42-B1DB-4A98F2C36067}"/>
              </a:ext>
            </a:extLst>
          </p:cNvPr>
          <p:cNvSpPr txBox="1"/>
          <p:nvPr/>
        </p:nvSpPr>
        <p:spPr>
          <a:xfrm rot="21420849">
            <a:off x="8566994" y="1389971"/>
            <a:ext cx="13317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1F497D"/>
                </a:solidFill>
                <a:latin typeface="Century Gothic" panose="020B0502020202020204" pitchFamily="34" charset="0"/>
              </a:rPr>
              <a:t>MICRO</a:t>
            </a:r>
            <a:endParaRPr lang="it-IT" sz="1100" i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3367BE1-042B-4B39-937C-F31D7048B973}"/>
              </a:ext>
            </a:extLst>
          </p:cNvPr>
          <p:cNvSpPr txBox="1"/>
          <p:nvPr/>
        </p:nvSpPr>
        <p:spPr>
          <a:xfrm rot="343986">
            <a:off x="9215208" y="3725441"/>
            <a:ext cx="13317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1F497D"/>
                </a:solidFill>
                <a:latin typeface="Century Gothic" panose="020B0502020202020204" pitchFamily="34" charset="0"/>
              </a:rPr>
              <a:t>PICCOLE</a:t>
            </a:r>
            <a:endParaRPr lang="it-IT" sz="1100" i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ACD4FC6-273F-4285-A253-D5C6DD84CAD0}"/>
              </a:ext>
            </a:extLst>
          </p:cNvPr>
          <p:cNvSpPr txBox="1"/>
          <p:nvPr/>
        </p:nvSpPr>
        <p:spPr>
          <a:xfrm rot="21314521">
            <a:off x="8886335" y="5302179"/>
            <a:ext cx="19515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1F497D"/>
                </a:solidFill>
                <a:latin typeface="Century Gothic" panose="020B0502020202020204" pitchFamily="34" charset="0"/>
              </a:rPr>
              <a:t>MEDIE E GRANDI</a:t>
            </a:r>
            <a:endParaRPr lang="it-IT" sz="1100" i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1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Universo degli occupati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In Italia esistono oltre 15mln di occupati presso le imprese extra agricole (escluse le attività professionali, finanziarie, assicurative, PA). </a:t>
            </a:r>
            <a:b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</a:b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 Valle d’Aosta lavorano oltre 34 mila unità presso le imprese locali.</a:t>
            </a: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B36D69E3-E8AD-407B-9D87-2CCA6711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8F1A4DA-1DB3-4D8A-96B6-7F6990572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628800"/>
            <a:ext cx="3369993" cy="429896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EAA27E03-8A4E-4291-B599-ACFB5CF55CC9}"/>
              </a:ext>
            </a:extLst>
          </p:cNvPr>
          <p:cNvSpPr/>
          <p:nvPr/>
        </p:nvSpPr>
        <p:spPr bwMode="auto">
          <a:xfrm>
            <a:off x="478559" y="1667144"/>
            <a:ext cx="4069081" cy="234051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CF0B7DE-8B6E-481A-B484-732E04D44540}"/>
              </a:ext>
            </a:extLst>
          </p:cNvPr>
          <p:cNvSpPr/>
          <p:nvPr/>
        </p:nvSpPr>
        <p:spPr>
          <a:xfrm>
            <a:off x="478560" y="2129517"/>
            <a:ext cx="40690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i="1" u="sng" dirty="0">
                <a:solidFill>
                  <a:srgbClr val="1F4E79"/>
                </a:solidFill>
                <a:latin typeface="Century Gothic" panose="020B0502020202020204" pitchFamily="34" charset="0"/>
              </a:rPr>
              <a:t>15.212.350</a:t>
            </a:r>
            <a:endParaRPr lang="it-IT" sz="5400" i="1" dirty="0">
              <a:solidFill>
                <a:srgbClr val="1F4E7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occupati in Italia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8ED6276-7331-4D1A-A71A-3F055FF8AD67}"/>
              </a:ext>
            </a:extLst>
          </p:cNvPr>
          <p:cNvSpPr txBox="1"/>
          <p:nvPr/>
        </p:nvSpPr>
        <p:spPr>
          <a:xfrm>
            <a:off x="1190804" y="4797306"/>
            <a:ext cx="742547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0" i="1" dirty="0">
                <a:latin typeface="Century Gothic" panose="020B0502020202020204" pitchFamily="34" charset="0"/>
              </a:rPr>
              <a:t>Sono compresi gli occupati presso tutte le imprese,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al netto di quelle agricole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</a:t>
            </a:r>
            <a:r>
              <a:rPr lang="it-IT" sz="1800" b="0" i="1" dirty="0">
                <a:latin typeface="Century Gothic" panose="020B0502020202020204" pitchFamily="34" charset="0"/>
              </a:rPr>
              <a:t> delle attività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professionali e scientifiche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 </a:t>
            </a:r>
            <a:r>
              <a:rPr lang="it-IT" sz="1800" b="0" i="1" dirty="0">
                <a:latin typeface="Century Gothic" panose="020B0502020202020204" pitchFamily="34" charset="0"/>
              </a:rPr>
              <a:t>delle attività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finanziarie e assicurative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</a:t>
            </a:r>
            <a:r>
              <a:rPr lang="it-IT" sz="1800" b="0" i="1" dirty="0">
                <a:latin typeface="Century Gothic" panose="020B0502020202020204" pitchFamily="34" charset="0"/>
              </a:rPr>
              <a:t> della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pubblica amministrazione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3181F49-1DE0-4877-93C1-7D54635893D9}"/>
              </a:ext>
            </a:extLst>
          </p:cNvPr>
          <p:cNvSpPr txBox="1"/>
          <p:nvPr/>
        </p:nvSpPr>
        <p:spPr>
          <a:xfrm>
            <a:off x="7536160" y="2565373"/>
            <a:ext cx="3836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i="1" dirty="0">
                <a:solidFill>
                  <a:srgbClr val="008000"/>
                </a:solidFill>
                <a:latin typeface="Century Gothic" panose="020B0502020202020204" pitchFamily="34" charset="0"/>
              </a:rPr>
              <a:t>gli occupati in Valle d’Aosta </a:t>
            </a:r>
          </a:p>
          <a:p>
            <a:pPr algn="r"/>
            <a:r>
              <a:rPr lang="it-IT" sz="1600" b="0" dirty="0">
                <a:latin typeface="Century Gothic" panose="020B0502020202020204" pitchFamily="34" charset="0"/>
              </a:rPr>
              <a:t>(rappresentano lo 0,2% della totalità degli occupati in Italia)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FAAC6D1-97D0-4269-A8C2-9E71EDA7B3B0}"/>
              </a:ext>
            </a:extLst>
          </p:cNvPr>
          <p:cNvSpPr/>
          <p:nvPr/>
        </p:nvSpPr>
        <p:spPr>
          <a:xfrm>
            <a:off x="9054172" y="1630202"/>
            <a:ext cx="23182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i="1" u="sng" dirty="0">
                <a:solidFill>
                  <a:srgbClr val="008000"/>
                </a:solidFill>
                <a:latin typeface="Century Gothic" panose="020B0502020202020204" pitchFamily="34" charset="0"/>
              </a:rPr>
              <a:t>34.226</a:t>
            </a:r>
            <a:endParaRPr lang="it-IT" sz="5400" u="sng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8181637-5139-45F9-B2A9-A15FFB36014B}"/>
              </a:ext>
            </a:extLst>
          </p:cNvPr>
          <p:cNvSpPr/>
          <p:nvPr/>
        </p:nvSpPr>
        <p:spPr bwMode="auto">
          <a:xfrm>
            <a:off x="4791142" y="1643585"/>
            <a:ext cx="6661688" cy="2387636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Elemento grafico 10" descr="Freccia linea: curva antioraria">
            <a:extLst>
              <a:ext uri="{FF2B5EF4-FFF2-40B4-BE49-F238E27FC236}">
                <a16:creationId xmlns:a16="http://schemas.microsoft.com/office/drawing/2014/main" id="{C1F9144E-C09A-41DA-81BC-94983F03C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23996" flipH="1" flipV="1">
            <a:off x="8302015" y="3828452"/>
            <a:ext cx="1555128" cy="11480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AB70D6A-3635-4EE3-818A-39D37886B3C6}"/>
              </a:ext>
            </a:extLst>
          </p:cNvPr>
          <p:cNvSpPr txBox="1"/>
          <p:nvPr/>
        </p:nvSpPr>
        <p:spPr>
          <a:xfrm>
            <a:off x="9548989" y="4436421"/>
            <a:ext cx="1875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Di cui 24mila nel terziario</a:t>
            </a:r>
            <a:endParaRPr lang="it-IT" sz="2200" b="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8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49F0F50E-7D09-4EF1-B45D-93D45A6AC5D1}"/>
              </a:ext>
            </a:extLst>
          </p:cNvPr>
          <p:cNvSpPr/>
          <p:nvPr/>
        </p:nvSpPr>
        <p:spPr bwMode="auto">
          <a:xfrm>
            <a:off x="767408" y="1340769"/>
            <a:ext cx="11145167" cy="248251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18CF14-3CC4-4055-ABB7-CEE8BB54D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97" y="2062932"/>
            <a:ext cx="2721669" cy="2048400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38ABB8E4-3361-439A-9140-BA71397D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195" y="2062932"/>
            <a:ext cx="2721669" cy="2048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DB70F3-76E0-470C-9265-EB35D484A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593" y="2062932"/>
            <a:ext cx="2726395" cy="2048400"/>
          </a:xfrm>
          <a:prstGeom prst="rect">
            <a:avLst/>
          </a:prstGeom>
        </p:spPr>
      </p:pic>
      <p:sp>
        <p:nvSpPr>
          <p:cNvPr id="79" name="Rettangolo 78">
            <a:extLst>
              <a:ext uri="{FF2B5EF4-FFF2-40B4-BE49-F238E27FC236}">
                <a16:creationId xmlns:a16="http://schemas.microsoft.com/office/drawing/2014/main" id="{D5604CE5-A8DA-4364-BE25-C0C7A82C6948}"/>
              </a:ext>
            </a:extLst>
          </p:cNvPr>
          <p:cNvSpPr/>
          <p:nvPr/>
        </p:nvSpPr>
        <p:spPr bwMode="auto">
          <a:xfrm>
            <a:off x="483416" y="3284984"/>
            <a:ext cx="2439156" cy="80030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72D38F1-94CB-448D-AFC2-A39A87B83841}"/>
              </a:ext>
            </a:extLst>
          </p:cNvPr>
          <p:cNvSpPr txBox="1"/>
          <p:nvPr/>
        </p:nvSpPr>
        <p:spPr>
          <a:xfrm>
            <a:off x="279425" y="1159824"/>
            <a:ext cx="270180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entury Gothic" panose="020B0502020202020204" pitchFamily="34" charset="0"/>
              </a:rPr>
              <a:t>Distribuzione delle imprese, degli occupati e del valore aggiunto</a:t>
            </a:r>
            <a:endParaRPr lang="it-IT" sz="2000" i="1" u="sng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sellaDiTesto 9">
            <a:extLst>
              <a:ext uri="{FF2B5EF4-FFF2-40B4-BE49-F238E27FC236}">
                <a16:creationId xmlns:a16="http://schemas.microsoft.com/office/drawing/2014/main" id="{FDB6AD77-423C-4DB4-8664-BC131898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017" y="1442272"/>
            <a:ext cx="2517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ja-JP" sz="2000" dirty="0">
                <a:latin typeface="Century Gothic" panose="020B0502020202020204" pitchFamily="34" charset="0"/>
              </a:rPr>
              <a:t>Imprese</a:t>
            </a:r>
            <a:endParaRPr lang="it-IT" altLang="ja-JP" sz="2000" b="0" i="1" dirty="0">
              <a:latin typeface="Century Gothic" panose="020B0502020202020204" pitchFamily="34" charset="0"/>
            </a:endParaRPr>
          </a:p>
        </p:txBody>
      </p:sp>
      <p:sp>
        <p:nvSpPr>
          <p:cNvPr id="29" name="CasellaDiTesto 9">
            <a:extLst>
              <a:ext uri="{FF2B5EF4-FFF2-40B4-BE49-F238E27FC236}">
                <a16:creationId xmlns:a16="http://schemas.microsoft.com/office/drawing/2014/main" id="{07EF2E87-FD41-49BA-B9CF-DB876FBDF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290" y="1442272"/>
            <a:ext cx="2517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ja-JP" sz="2000" dirty="0">
                <a:latin typeface="Century Gothic" panose="020B0502020202020204" pitchFamily="34" charset="0"/>
              </a:rPr>
              <a:t>Occupati</a:t>
            </a:r>
            <a:endParaRPr lang="it-IT" altLang="ja-JP" sz="2000" b="0" i="1" u="sng" dirty="0">
              <a:latin typeface="Century Gothic" panose="020B0502020202020204" pitchFamily="34" charset="0"/>
            </a:endParaRPr>
          </a:p>
        </p:txBody>
      </p:sp>
      <p:sp>
        <p:nvSpPr>
          <p:cNvPr id="30" name="CasellaDiTesto 9">
            <a:extLst>
              <a:ext uri="{FF2B5EF4-FFF2-40B4-BE49-F238E27FC236}">
                <a16:creationId xmlns:a16="http://schemas.microsoft.com/office/drawing/2014/main" id="{8D61B46D-69A1-4343-8B64-8F986F421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282" y="1442272"/>
            <a:ext cx="2517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ja-JP" sz="2000" dirty="0">
                <a:latin typeface="Century Gothic" panose="020B0502020202020204" pitchFamily="34" charset="0"/>
              </a:rPr>
              <a:t>Valore aggiunto</a:t>
            </a:r>
            <a:endParaRPr lang="it-IT" altLang="ja-JP" sz="2000" b="0" i="1" u="sng" dirty="0">
              <a:latin typeface="Century Gothic" panose="020B0502020202020204" pitchFamily="34" charset="0"/>
            </a:endParaRPr>
          </a:p>
        </p:txBody>
      </p:sp>
      <p:sp>
        <p:nvSpPr>
          <p:cNvPr id="39" name="CasellaDiTesto 9">
            <a:extLst>
              <a:ext uri="{FF2B5EF4-FFF2-40B4-BE49-F238E27FC236}">
                <a16:creationId xmlns:a16="http://schemas.microsoft.com/office/drawing/2014/main" id="{9E16ECA4-54E2-491C-8137-98CAA2937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84" y="3377326"/>
            <a:ext cx="20330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</a:p>
        </p:txBody>
      </p:sp>
      <p:sp>
        <p:nvSpPr>
          <p:cNvPr id="45" name="CasellaDiTesto 9">
            <a:extLst>
              <a:ext uri="{FF2B5EF4-FFF2-40B4-BE49-F238E27FC236}">
                <a16:creationId xmlns:a16="http://schemas.microsoft.com/office/drawing/2014/main" id="{A5FDB1B1-2548-411A-98BD-46BD12DB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84" y="3717186"/>
            <a:ext cx="12344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4976443-B3DF-4559-B0D7-4C59F6CFFD23}"/>
              </a:ext>
            </a:extLst>
          </p:cNvPr>
          <p:cNvSpPr txBox="1"/>
          <p:nvPr/>
        </p:nvSpPr>
        <p:spPr>
          <a:xfrm>
            <a:off x="4871864" y="2492896"/>
            <a:ext cx="84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6BB5202-EF12-405D-9334-C908F6237752}"/>
              </a:ext>
            </a:extLst>
          </p:cNvPr>
          <p:cNvSpPr txBox="1"/>
          <p:nvPr/>
        </p:nvSpPr>
        <p:spPr>
          <a:xfrm>
            <a:off x="4396383" y="3431559"/>
            <a:ext cx="8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70%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FDA8A26-1CE9-40D7-8B1A-FAA65118F083}"/>
              </a:ext>
            </a:extLst>
          </p:cNvPr>
          <p:cNvSpPr txBox="1"/>
          <p:nvPr/>
        </p:nvSpPr>
        <p:spPr>
          <a:xfrm>
            <a:off x="7622296" y="2492896"/>
            <a:ext cx="84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AA2C00F-6AAF-4A89-B024-8E7593DF017A}"/>
              </a:ext>
            </a:extLst>
          </p:cNvPr>
          <p:cNvSpPr txBox="1"/>
          <p:nvPr/>
        </p:nvSpPr>
        <p:spPr>
          <a:xfrm>
            <a:off x="7146815" y="3431559"/>
            <a:ext cx="8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70%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8ED12481-97E3-44E4-B0EE-0EC19BFB22D8}"/>
              </a:ext>
            </a:extLst>
          </p:cNvPr>
          <p:cNvSpPr txBox="1"/>
          <p:nvPr/>
        </p:nvSpPr>
        <p:spPr>
          <a:xfrm>
            <a:off x="10272464" y="2420888"/>
            <a:ext cx="84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23%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5F6B6AC7-37CF-4311-952D-F514CE6641FB}"/>
              </a:ext>
            </a:extLst>
          </p:cNvPr>
          <p:cNvSpPr txBox="1"/>
          <p:nvPr/>
        </p:nvSpPr>
        <p:spPr>
          <a:xfrm>
            <a:off x="10048112" y="3452341"/>
            <a:ext cx="8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77%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892A7A7-8221-4D3E-B372-787D8F2BFD53}"/>
              </a:ext>
            </a:extLst>
          </p:cNvPr>
          <p:cNvSpPr/>
          <p:nvPr/>
        </p:nvSpPr>
        <p:spPr bwMode="auto">
          <a:xfrm>
            <a:off x="630984" y="3423214"/>
            <a:ext cx="216000" cy="216000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DF45929E-F807-4D64-B7A2-D7F6931A9D3A}"/>
              </a:ext>
            </a:extLst>
          </p:cNvPr>
          <p:cNvSpPr/>
          <p:nvPr/>
        </p:nvSpPr>
        <p:spPr bwMode="auto">
          <a:xfrm>
            <a:off x="630984" y="3763074"/>
            <a:ext cx="216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Elemento grafico 9" descr="Aula">
            <a:extLst>
              <a:ext uri="{FF2B5EF4-FFF2-40B4-BE49-F238E27FC236}">
                <a16:creationId xmlns:a16="http://schemas.microsoft.com/office/drawing/2014/main" id="{ECE11FE7-48A4-47C3-B750-C4F511DC11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4150" y="4674619"/>
            <a:ext cx="687003" cy="687003"/>
          </a:xfrm>
          <a:prstGeom prst="rect">
            <a:avLst/>
          </a:prstGeom>
        </p:spPr>
      </p:pic>
      <p:pic>
        <p:nvPicPr>
          <p:cNvPr id="88" name="Elemento grafico 87" descr="Freccia linea: curva antioraria">
            <a:extLst>
              <a:ext uri="{FF2B5EF4-FFF2-40B4-BE49-F238E27FC236}">
                <a16:creationId xmlns:a16="http://schemas.microsoft.com/office/drawing/2014/main" id="{658CBA24-736D-4B14-BB2C-97F16DB85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355649" flipH="1">
            <a:off x="4747963" y="3718673"/>
            <a:ext cx="1105010" cy="899165"/>
          </a:xfrm>
          <a:prstGeom prst="rect">
            <a:avLst/>
          </a:prstGeom>
        </p:spPr>
      </p:pic>
      <p:pic>
        <p:nvPicPr>
          <p:cNvPr id="90" name="Elemento grafico 89" descr="Freccia linea: curva antioraria">
            <a:extLst>
              <a:ext uri="{FF2B5EF4-FFF2-40B4-BE49-F238E27FC236}">
                <a16:creationId xmlns:a16="http://schemas.microsoft.com/office/drawing/2014/main" id="{B56A57CE-BD53-4050-9906-43A74D409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355649" flipH="1">
            <a:off x="7563958" y="3718673"/>
            <a:ext cx="1105010" cy="899165"/>
          </a:xfrm>
          <a:prstGeom prst="rect">
            <a:avLst/>
          </a:prstGeom>
        </p:spPr>
      </p:pic>
      <p:pic>
        <p:nvPicPr>
          <p:cNvPr id="92" name="Elemento grafico 91" descr="Freccia linea: curva antioraria">
            <a:extLst>
              <a:ext uri="{FF2B5EF4-FFF2-40B4-BE49-F238E27FC236}">
                <a16:creationId xmlns:a16="http://schemas.microsoft.com/office/drawing/2014/main" id="{9BB7A0F9-102C-4AA3-A2DF-BB83703460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355649" flipH="1">
            <a:off x="10389186" y="3718673"/>
            <a:ext cx="1105010" cy="899165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0D2FA314-BD2A-4FD2-9A96-031EA32B0CE8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Il contributo all’economia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L’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incidenza del terziario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è evidente anche dal punto di vista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mercato del lavoro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e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contributo economico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B1B5C3BC-443D-4FAD-B54C-A71B6EFC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 e ISTAT – Conti Nazionali.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DEF32D1-259F-4E9C-A974-EE5CB4CEAECC}"/>
              </a:ext>
            </a:extLst>
          </p:cNvPr>
          <p:cNvSpPr txBox="1"/>
          <p:nvPr/>
        </p:nvSpPr>
        <p:spPr>
          <a:xfrm>
            <a:off x="4821183" y="4713935"/>
            <a:ext cx="1875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6 mila 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imprese del terziario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CC5D3C60-40A8-4DFB-8809-6AD2448814DD}"/>
              </a:ext>
            </a:extLst>
          </p:cNvPr>
          <p:cNvSpPr txBox="1"/>
          <p:nvPr/>
        </p:nvSpPr>
        <p:spPr>
          <a:xfrm>
            <a:off x="7359761" y="4713935"/>
            <a:ext cx="18756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24 mila 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lavoratori presso le imprese del terziario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17BFC981-CB59-4891-AAA7-7ACBD9F39FAB}"/>
              </a:ext>
            </a:extLst>
          </p:cNvPr>
          <p:cNvSpPr txBox="1"/>
          <p:nvPr/>
        </p:nvSpPr>
        <p:spPr>
          <a:xfrm>
            <a:off x="9918554" y="4713935"/>
            <a:ext cx="18756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3,5 mld € 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prodotti dalle imprese del terziario</a:t>
            </a:r>
          </a:p>
        </p:txBody>
      </p:sp>
    </p:spTree>
    <p:extLst>
      <p:ext uri="{BB962C8B-B14F-4D97-AF65-F5344CB8AC3E}">
        <p14:creationId xmlns:p14="http://schemas.microsoft.com/office/powerpoint/2010/main" val="51622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77A02153-6F71-4C01-9733-6DE78240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28" y="1484784"/>
            <a:ext cx="3369993" cy="4298964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A19E7195-0DD3-4617-9F6A-186517E2A781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Prodotto interno lordo (PIL)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Il PIL della Valle d'Aosta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(0,3% del PIL Italia)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supera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+24% il PIL medio/abitante a livello nazionale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e si posiziona al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quinto posto nel ranking delle regioni italiane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  <a:endParaRPr lang="it-IT" sz="2200" i="1" dirty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092AF510-9935-4BA7-BA20-CEC207CADCE2}"/>
              </a:ext>
            </a:extLst>
          </p:cNvPr>
          <p:cNvSpPr/>
          <p:nvPr/>
        </p:nvSpPr>
        <p:spPr>
          <a:xfrm>
            <a:off x="4335783" y="1154240"/>
            <a:ext cx="3920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0,3</a:t>
            </a:r>
            <a:r>
              <a:rPr lang="it-IT" sz="28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%</a:t>
            </a:r>
          </a:p>
          <a:p>
            <a:r>
              <a:rPr lang="it-IT" sz="2000" i="1" dirty="0">
                <a:solidFill>
                  <a:srgbClr val="008000"/>
                </a:solidFill>
                <a:latin typeface="Century Gothic" panose="020B0502020202020204" pitchFamily="34" charset="0"/>
              </a:rPr>
              <a:t>Incidenza della Valle d'Aosta sul PIL nazionale</a:t>
            </a:r>
          </a:p>
        </p:txBody>
      </p:sp>
      <p:pic>
        <p:nvPicPr>
          <p:cNvPr id="34" name="Elemento grafico 33" descr="Freccia linea: rotazione a sinistra">
            <a:extLst>
              <a:ext uri="{FF2B5EF4-FFF2-40B4-BE49-F238E27FC236}">
                <a16:creationId xmlns:a16="http://schemas.microsoft.com/office/drawing/2014/main" id="{EFA971A0-2679-43AC-9C67-82D12952F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480152">
            <a:off x="3627943" y="2293135"/>
            <a:ext cx="1147789" cy="914400"/>
          </a:xfrm>
          <a:prstGeom prst="rect">
            <a:avLst/>
          </a:prstGeom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A91089BF-2864-4021-950C-9E2E20A93FE0}"/>
              </a:ext>
            </a:extLst>
          </p:cNvPr>
          <p:cNvSpPr/>
          <p:nvPr/>
        </p:nvSpPr>
        <p:spPr bwMode="auto">
          <a:xfrm>
            <a:off x="4583832" y="2629538"/>
            <a:ext cx="7344816" cy="3528392"/>
          </a:xfrm>
          <a:prstGeom prst="rect">
            <a:avLst/>
          </a:prstGeom>
          <a:noFill/>
          <a:ln w="12700" cap="flat" cmpd="sng" algn="ctr">
            <a:solidFill>
              <a:srgbClr val="008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4450883-8F0F-404F-82B6-24718C731307}"/>
              </a:ext>
            </a:extLst>
          </p:cNvPr>
          <p:cNvCxnSpPr>
            <a:cxnSpLocks/>
          </p:cNvCxnSpPr>
          <p:nvPr/>
        </p:nvCxnSpPr>
        <p:spPr bwMode="auto">
          <a:xfrm flipV="1">
            <a:off x="839416" y="1700808"/>
            <a:ext cx="3456384" cy="388987"/>
          </a:xfrm>
          <a:prstGeom prst="straightConnector1">
            <a:avLst/>
          </a:prstGeom>
          <a:noFill/>
          <a:ln w="5715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Text Box 49">
            <a:extLst>
              <a:ext uri="{FF2B5EF4-FFF2-40B4-BE49-F238E27FC236}">
                <a16:creationId xmlns:a16="http://schemas.microsoft.com/office/drawing/2014/main" id="{3CFB504D-757B-41FF-B697-DF43DB06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Istat, Conti Nazionali. Prodotto Interno Lordo (valori concatenati).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BFB92C5-4EDE-4E08-972A-C0B39E72EE29}"/>
              </a:ext>
            </a:extLst>
          </p:cNvPr>
          <p:cNvSpPr/>
          <p:nvPr/>
        </p:nvSpPr>
        <p:spPr>
          <a:xfrm>
            <a:off x="4655840" y="270450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Century Gothic" panose="020B0502020202020204" pitchFamily="34" charset="0"/>
              </a:rPr>
              <a:t>PIL medio/abitante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827EF89-71BA-4CDE-8C1E-FA553C15EF89}"/>
              </a:ext>
            </a:extLst>
          </p:cNvPr>
          <p:cNvSpPr/>
          <p:nvPr/>
        </p:nvSpPr>
        <p:spPr>
          <a:xfrm>
            <a:off x="4772459" y="3330454"/>
            <a:ext cx="2907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u="sng" dirty="0">
                <a:latin typeface="Century Gothic" panose="020B0502020202020204" pitchFamily="34" charset="0"/>
              </a:rPr>
              <a:t>Italia</a:t>
            </a:r>
            <a:r>
              <a:rPr lang="it-IT" sz="2800" dirty="0">
                <a:latin typeface="Century Gothic" panose="020B0502020202020204" pitchFamily="34" charset="0"/>
              </a:rPr>
              <a:t>: 28.500 €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BBBFAFC-36D2-459D-872F-0CB0233D5C41}"/>
              </a:ext>
            </a:extLst>
          </p:cNvPr>
          <p:cNvSpPr/>
          <p:nvPr/>
        </p:nvSpPr>
        <p:spPr>
          <a:xfrm>
            <a:off x="4772459" y="3925682"/>
            <a:ext cx="679614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u="sng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Vda</a:t>
            </a:r>
            <a:r>
              <a:rPr lang="it-IT" sz="2800" dirty="0">
                <a:solidFill>
                  <a:srgbClr val="008000"/>
                </a:solidFill>
                <a:latin typeface="Century Gothic" panose="020B0502020202020204" pitchFamily="34" charset="0"/>
              </a:rPr>
              <a:t>: 35.200 €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i="1" dirty="0">
                <a:solidFill>
                  <a:srgbClr val="008000"/>
                </a:solidFill>
                <a:latin typeface="Century Gothic" panose="020B0502020202020204" pitchFamily="34" charset="0"/>
              </a:rPr>
              <a:t>+24% </a:t>
            </a:r>
            <a:r>
              <a:rPr lang="it-IT" sz="2400" b="0" i="1" dirty="0">
                <a:solidFill>
                  <a:srgbClr val="008000"/>
                </a:solidFill>
                <a:latin typeface="Century Gothic" panose="020B0502020202020204" pitchFamily="34" charset="0"/>
              </a:rPr>
              <a:t>rispetto al PIL medio/abitante a livello nazionale</a:t>
            </a:r>
            <a:endParaRPr lang="it-IT" sz="1200" b="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i="1" dirty="0">
                <a:solidFill>
                  <a:srgbClr val="008000"/>
                </a:solidFill>
                <a:latin typeface="Century Gothic" panose="020B0502020202020204" pitchFamily="34" charset="0"/>
              </a:rPr>
              <a:t>Quinto posto </a:t>
            </a:r>
            <a:r>
              <a:rPr lang="it-IT" sz="2400" b="0" i="1" dirty="0">
                <a:solidFill>
                  <a:srgbClr val="008000"/>
                </a:solidFill>
                <a:latin typeface="Century Gothic" panose="020B0502020202020204" pitchFamily="34" charset="0"/>
              </a:rPr>
              <a:t>nel ranking delle regioni italiane</a:t>
            </a:r>
          </a:p>
        </p:txBody>
      </p:sp>
    </p:spTree>
    <p:extLst>
      <p:ext uri="{BB962C8B-B14F-4D97-AF65-F5344CB8AC3E}">
        <p14:creationId xmlns:p14="http://schemas.microsoft.com/office/powerpoint/2010/main" val="1529362513"/>
      </p:ext>
    </p:extLst>
  </p:cSld>
  <p:clrMapOvr>
    <a:masterClrMapping/>
  </p:clrMapOvr>
</p:sld>
</file>

<file path=ppt/theme/theme1.xml><?xml version="1.0" encoding="utf-8"?>
<a:theme xmlns:a="http://schemas.openxmlformats.org/drawingml/2006/main" name="R01">
  <a:themeElements>
    <a:clrScheme name="R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R01</Template>
  <TotalTime>48890</TotalTime>
  <Words>3583</Words>
  <Application>Microsoft Office PowerPoint</Application>
  <PresentationFormat>Widescreen</PresentationFormat>
  <Paragraphs>373</Paragraphs>
  <Slides>28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Verdana</vt:lpstr>
      <vt:lpstr>Wingdings</vt:lpstr>
      <vt:lpstr>R01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>.</dc:subject>
  <dc:creator>.</dc:creator>
  <cp:keywords>.</cp:keywords>
  <cp:lastModifiedBy>Serio</cp:lastModifiedBy>
  <cp:revision>4262</cp:revision>
  <cp:lastPrinted>2016-07-07T13:38:51Z</cp:lastPrinted>
  <dcterms:created xsi:type="dcterms:W3CDTF">2009-02-16T05:35:06Z</dcterms:created>
  <dcterms:modified xsi:type="dcterms:W3CDTF">2019-07-17T06:52:34Z</dcterms:modified>
  <cp:category>.</cp:category>
</cp:coreProperties>
</file>